
<file path=[Content_Types].xml><?xml version="1.0" encoding="utf-8"?>
<Types xmlns="http://schemas.openxmlformats.org/package/2006/content-types">
  <Default Extension="bin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410" r:id="rId2"/>
    <p:sldId id="486" r:id="rId3"/>
    <p:sldId id="487" r:id="rId4"/>
    <p:sldId id="489" r:id="rId5"/>
    <p:sldId id="490" r:id="rId6"/>
    <p:sldId id="491" r:id="rId7"/>
    <p:sldId id="492" r:id="rId8"/>
    <p:sldId id="512" r:id="rId9"/>
    <p:sldId id="494" r:id="rId10"/>
    <p:sldId id="495" r:id="rId11"/>
    <p:sldId id="496" r:id="rId12"/>
    <p:sldId id="497" r:id="rId13"/>
    <p:sldId id="498" r:id="rId14"/>
    <p:sldId id="499" r:id="rId15"/>
    <p:sldId id="500" r:id="rId16"/>
    <p:sldId id="501" r:id="rId17"/>
    <p:sldId id="502" r:id="rId18"/>
    <p:sldId id="503" r:id="rId19"/>
    <p:sldId id="504" r:id="rId20"/>
    <p:sldId id="505" r:id="rId21"/>
    <p:sldId id="506" r:id="rId22"/>
    <p:sldId id="507" r:id="rId23"/>
    <p:sldId id="508" r:id="rId24"/>
    <p:sldId id="509" r:id="rId25"/>
    <p:sldId id="510" r:id="rId26"/>
    <p:sldId id="511" r:id="rId27"/>
    <p:sldId id="513" r:id="rId28"/>
    <p:sldId id="514" r:id="rId29"/>
    <p:sldId id="515" r:id="rId30"/>
    <p:sldId id="516" r:id="rId31"/>
    <p:sldId id="517" r:id="rId32"/>
    <p:sldId id="518" r:id="rId33"/>
    <p:sldId id="520" r:id="rId34"/>
    <p:sldId id="519" r:id="rId35"/>
    <p:sldId id="262" r:id="rId36"/>
  </p:sldIdLst>
  <p:sldSz cx="9144000" cy="6858000" type="screen4x3"/>
  <p:notesSz cx="6858000" cy="9144000"/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620">
          <p15:clr>
            <a:srgbClr val="A4A3A4"/>
          </p15:clr>
        </p15:guide>
        <p15:guide id="4" pos="2880">
          <p15:clr>
            <a:srgbClr val="A4A3A4"/>
          </p15:clr>
        </p15:guide>
        <p15:guide id="5" orient="horz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0000FF"/>
    <a:srgbClr val="FF5050"/>
    <a:srgbClr val="800000"/>
    <a:srgbClr val="FF9999"/>
    <a:srgbClr val="FFCC00"/>
    <a:srgbClr val="CC3300"/>
    <a:srgbClr val="FF9933"/>
    <a:srgbClr val="FAC090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1956" y="102"/>
      </p:cViewPr>
      <p:guideLst>
        <p:guide orient="horz" pos="2160"/>
        <p:guide pos="3840"/>
        <p:guide orient="horz" pos="1620"/>
        <p:guide pos="2880"/>
        <p:guide orient="horz"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audio1.bin>
</file>

<file path=ppt/media/hdphoto1.wdp>
</file>

<file path=ppt/media/hdphoto2.wdp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eg>
</file>

<file path=ppt/media/image16.jpg>
</file>

<file path=ppt/media/image17.jpeg>
</file>

<file path=ppt/media/image18.jpg>
</file>

<file path=ppt/media/image19.jpe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0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11576-DA60-41D0-A56C-EA48F4402E5D}" type="datetimeFigureOut">
              <a:rPr lang="zh-CN" altLang="en-US" smtClean="0"/>
              <a:pPr/>
              <a:t>2025/4/15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8BD09A-CB57-4FF7-A324-BE462620C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643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14423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1pPr>
            <a:lvl2pPr marL="685817" indent="-263776" defTabSz="914423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2pPr>
            <a:lvl3pPr marL="1055103" indent="-211021" defTabSz="914423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3pPr>
            <a:lvl4pPr marL="1477145" indent="-211021" defTabSz="914423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4pPr>
            <a:lvl5pPr marL="1899186" indent="-211021" defTabSz="914423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5pPr>
            <a:lvl6pPr marL="2321227" indent="-211021" defTabSz="91442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6pPr>
            <a:lvl7pPr marL="2743269" indent="-211021" defTabSz="91442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7pPr>
            <a:lvl8pPr marL="3165310" indent="-211021" defTabSz="91442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8pPr>
            <a:lvl9pPr marL="3587351" indent="-211021" defTabSz="91442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9pPr>
          </a:lstStyle>
          <a:p>
            <a:pPr eaLnBrk="1" hangingPunct="1"/>
            <a:fld id="{2B8245CD-7AC4-4270-A19E-9F43360ACED4}" type="datetime1">
              <a:rPr lang="zh-CN" altLang="en-US" smtClean="0">
                <a:latin typeface="Arial" charset="0"/>
              </a:rPr>
              <a:pPr eaLnBrk="1" hangingPunct="1"/>
              <a:t>2025/4/15</a:t>
            </a:fld>
            <a:endParaRPr lang="en-US" altLang="zh-CN">
              <a:latin typeface="Arial" charset="0"/>
            </a:endParaRPr>
          </a:p>
        </p:txBody>
      </p:sp>
      <p:sp>
        <p:nvSpPr>
          <p:cNvPr id="6349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14423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1pPr>
            <a:lvl2pPr marL="685817" indent="-263776" defTabSz="914423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2pPr>
            <a:lvl3pPr marL="1055103" indent="-211021" defTabSz="914423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3pPr>
            <a:lvl4pPr marL="1477145" indent="-211021" defTabSz="914423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4pPr>
            <a:lvl5pPr marL="1899186" indent="-211021" defTabSz="914423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5pPr>
            <a:lvl6pPr marL="2321227" indent="-211021" defTabSz="91442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6pPr>
            <a:lvl7pPr marL="2743269" indent="-211021" defTabSz="91442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7pPr>
            <a:lvl8pPr marL="3165310" indent="-211021" defTabSz="91442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8pPr>
            <a:lvl9pPr marL="3587351" indent="-211021" defTabSz="91442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9pPr>
          </a:lstStyle>
          <a:p>
            <a:pPr eaLnBrk="1" hangingPunct="1"/>
            <a:fld id="{89505893-9F73-4A93-8FDC-0C870B895CB1}" type="slidenum">
              <a:rPr lang="en-US" altLang="zh-CN" smtClean="0">
                <a:latin typeface="Arial" charset="0"/>
              </a:rPr>
              <a:pPr eaLnBrk="1" hangingPunct="1"/>
              <a:t>1</a:t>
            </a:fld>
            <a:endParaRPr lang="en-US" altLang="zh-CN">
              <a:latin typeface="Arial" charset="0"/>
            </a:endParaRPr>
          </a:p>
        </p:txBody>
      </p:sp>
      <p:sp>
        <p:nvSpPr>
          <p:cNvPr id="6349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6349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23749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>
            <a:extLst>
              <a:ext uri="{FF2B5EF4-FFF2-40B4-BE49-F238E27FC236}">
                <a16:creationId xmlns:a16="http://schemas.microsoft.com/office/drawing/2014/main" id="{6ECE1222-1931-4FAC-9A84-641A9F0AB5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05C90A64-5126-426E-97AB-DCE929CA4A45}" type="slidenum">
              <a:rPr lang="zh-CN" altLang="en-US" b="0"/>
              <a:pPr/>
              <a:t>2</a:t>
            </a:fld>
            <a:endParaRPr lang="en-US" altLang="zh-CN" b="0"/>
          </a:p>
        </p:txBody>
      </p:sp>
      <p:sp>
        <p:nvSpPr>
          <p:cNvPr id="29699" name="Rectangle 2">
            <a:extLst>
              <a:ext uri="{FF2B5EF4-FFF2-40B4-BE49-F238E27FC236}">
                <a16:creationId xmlns:a16="http://schemas.microsoft.com/office/drawing/2014/main" id="{B489345D-3130-4714-BE4A-8745B31938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>
            <a:extLst>
              <a:ext uri="{FF2B5EF4-FFF2-40B4-BE49-F238E27FC236}">
                <a16:creationId xmlns:a16="http://schemas.microsoft.com/office/drawing/2014/main" id="{25EBB767-1C38-4EF3-855A-413365B464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bin"/><Relationship Id="rId6" Type="http://schemas.openxmlformats.org/officeDocument/2006/relationships/audio" Target="../media/audio1.bin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bin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bin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515350" y="6312556"/>
            <a:ext cx="439216" cy="365125"/>
          </a:xfrm>
          <a:prstGeom prst="rect">
            <a:avLst/>
          </a:prstGeom>
        </p:spPr>
        <p:txBody>
          <a:bodyPr/>
          <a:lstStyle/>
          <a:p>
            <a:fld id="{6AFFC8D2-8F6E-4B74-A2F2-6058810E9DA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30725" y="1617609"/>
            <a:ext cx="9144000" cy="315509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50000">
                <a:srgbClr val="00B0F0"/>
              </a:gs>
              <a:gs pos="100000">
                <a:srgbClr val="F3F3F3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 userDrawn="1"/>
        </p:nvSpPr>
        <p:spPr>
          <a:xfrm>
            <a:off x="6000752" y="4818743"/>
            <a:ext cx="3143249" cy="240392"/>
          </a:xfrm>
          <a:custGeom>
            <a:avLst/>
            <a:gdLst>
              <a:gd name="connsiteX0" fmla="*/ 240393 w 4190999"/>
              <a:gd name="connsiteY0" fmla="*/ 0 h 240392"/>
              <a:gd name="connsiteX1" fmla="*/ 4190999 w 4190999"/>
              <a:gd name="connsiteY1" fmla="*/ 0 h 240392"/>
              <a:gd name="connsiteX2" fmla="*/ 4190999 w 4190999"/>
              <a:gd name="connsiteY2" fmla="*/ 240392 h 240392"/>
              <a:gd name="connsiteX3" fmla="*/ 240393 w 4190999"/>
              <a:gd name="connsiteY3" fmla="*/ 240392 h 240392"/>
              <a:gd name="connsiteX4" fmla="*/ 0 w 4190999"/>
              <a:gd name="connsiteY4" fmla="*/ 0 h 240392"/>
              <a:gd name="connsiteX5" fmla="*/ 240392 w 4190999"/>
              <a:gd name="connsiteY5" fmla="*/ 0 h 240392"/>
              <a:gd name="connsiteX6" fmla="*/ 240392 w 4190999"/>
              <a:gd name="connsiteY6" fmla="*/ 240392 h 240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0999" h="240392">
                <a:moveTo>
                  <a:pt x="240393" y="0"/>
                </a:moveTo>
                <a:lnTo>
                  <a:pt x="4190999" y="0"/>
                </a:lnTo>
                <a:lnTo>
                  <a:pt x="4190999" y="240392"/>
                </a:lnTo>
                <a:lnTo>
                  <a:pt x="240393" y="240392"/>
                </a:lnTo>
                <a:close/>
                <a:moveTo>
                  <a:pt x="0" y="0"/>
                </a:moveTo>
                <a:lnTo>
                  <a:pt x="240392" y="0"/>
                </a:lnTo>
                <a:lnTo>
                  <a:pt x="240392" y="240392"/>
                </a:lnTo>
                <a:close/>
              </a:path>
            </a:pathLst>
          </a:custGeom>
          <a:solidFill>
            <a:srgbClr val="96CA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>
          <a:xfrm>
            <a:off x="1" y="4818743"/>
            <a:ext cx="6181045" cy="240392"/>
          </a:xfrm>
          <a:custGeom>
            <a:avLst/>
            <a:gdLst>
              <a:gd name="connsiteX0" fmla="*/ 8001001 w 8241393"/>
              <a:gd name="connsiteY0" fmla="*/ 0 h 240392"/>
              <a:gd name="connsiteX1" fmla="*/ 8241393 w 8241393"/>
              <a:gd name="connsiteY1" fmla="*/ 240392 h 240392"/>
              <a:gd name="connsiteX2" fmla="*/ 8001001 w 8241393"/>
              <a:gd name="connsiteY2" fmla="*/ 240392 h 240392"/>
              <a:gd name="connsiteX3" fmla="*/ 0 w 8241393"/>
              <a:gd name="connsiteY3" fmla="*/ 0 h 240392"/>
              <a:gd name="connsiteX4" fmla="*/ 8001000 w 8241393"/>
              <a:gd name="connsiteY4" fmla="*/ 0 h 240392"/>
              <a:gd name="connsiteX5" fmla="*/ 8001000 w 8241393"/>
              <a:gd name="connsiteY5" fmla="*/ 240392 h 240392"/>
              <a:gd name="connsiteX6" fmla="*/ 0 w 8241393"/>
              <a:gd name="connsiteY6" fmla="*/ 240392 h 240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41393" h="240392">
                <a:moveTo>
                  <a:pt x="8001001" y="0"/>
                </a:moveTo>
                <a:lnTo>
                  <a:pt x="8241393" y="240392"/>
                </a:lnTo>
                <a:lnTo>
                  <a:pt x="8001001" y="240392"/>
                </a:lnTo>
                <a:close/>
                <a:moveTo>
                  <a:pt x="0" y="0"/>
                </a:moveTo>
                <a:lnTo>
                  <a:pt x="8001000" y="0"/>
                </a:lnTo>
                <a:lnTo>
                  <a:pt x="8001000" y="240392"/>
                </a:lnTo>
                <a:lnTo>
                  <a:pt x="0" y="240392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183153"/>
            <a:ext cx="2080195" cy="2024008"/>
          </a:xfrm>
          <a:prstGeom prst="ellipse">
            <a:avLst/>
          </a:prstGeom>
          <a:ln w="63500" cap="rnd">
            <a:solidFill>
              <a:schemeClr val="accent6">
                <a:lumMod val="50000"/>
              </a:schemeClr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outerShdw blurRad="381000" dist="292100" dir="5400000" sx="-80000" sy="-18000" rotWithShape="0">
              <a:srgbClr val="000000">
                <a:alpha val="22000"/>
              </a:srgbClr>
            </a:outerShdw>
            <a:reflection blurRad="6350" stA="50000" endA="300" endPos="55000" dir="5400000" sy="-100000" algn="bl" rotWithShape="0"/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860"/>
          <a:stretch/>
        </p:blipFill>
        <p:spPr>
          <a:xfrm>
            <a:off x="5502524" y="2353995"/>
            <a:ext cx="3481617" cy="2357973"/>
          </a:xfrm>
          <a:prstGeom prst="rect">
            <a:avLst/>
          </a:prstGeom>
          <a:ln>
            <a:solidFill>
              <a:srgbClr val="1C5C85"/>
            </a:solidFill>
          </a:ln>
          <a:effectLst>
            <a:softEdge rad="774700"/>
          </a:effectLst>
        </p:spPr>
      </p:pic>
    </p:spTree>
    <p:extLst>
      <p:ext uri="{BB962C8B-B14F-4D97-AF65-F5344CB8AC3E}">
        <p14:creationId xmlns:p14="http://schemas.microsoft.com/office/powerpoint/2010/main" val="289613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1" name="chimes.wav"/>
          </p:stSnd>
        </p:sndAc>
      </p:transition>
    </mc:Choice>
    <mc:Fallback xmlns="">
      <p:transition>
        <p:fade/>
        <p:sndAc>
          <p:stSnd>
            <p:snd r:embed="rId6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 hasCustomPrompt="1"/>
          </p:nvPr>
        </p:nvSpPr>
        <p:spPr>
          <a:xfrm>
            <a:off x="0" y="642364"/>
            <a:ext cx="7820868" cy="688921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>
              <a:defRPr b="0"/>
            </a:lvl1pPr>
          </a:lstStyle>
          <a:p>
            <a:r>
              <a:rPr lang="zh-CN" altLang="en-US" dirty="0"/>
              <a:t>单击此处编母版标题样式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605023"/>
            <a:ext cx="7886700" cy="457194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515350" y="6312556"/>
            <a:ext cx="439216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6AFFC8D2-8F6E-4B74-A2F2-6058810E9DA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5" name="Picture 28" descr="but3_1">
            <a:hlinkClick r:id="" action="ppaction://hlinkshowjump?jump=nextslide" highlightClick="1">
              <a:snd r:embed="rId1" name="chimes.wav"/>
            </a:hlinkClick>
            <a:hlinkHover r:id="" action="ppaction://noaction" highlightClick="1"/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175" y="6238608"/>
            <a:ext cx="9525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9" descr="but1_1">
            <a:hlinkClick r:id="" action="ppaction://hlinkshowjump?jump=previousslide" highlightClick="1">
              <a:snd r:embed="rId1" name="chimes.wav"/>
            </a:hlinkClick>
            <a:hlinkHover r:id="" action="ppaction://noaction" highlightClick="1"/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0675" y="6240195"/>
            <a:ext cx="9525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0" descr="退出">
            <a:hlinkClick r:id="" action="ppaction://hlinkshowjump?jump=endshow" highlightClick="1">
              <a:snd r:embed="rId1" name="chimes.wav"/>
            </a:hlinkClick>
            <a:hlinkHover r:id="" action="ppaction://noaction" highlightClick="1"/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863" y="6237020"/>
            <a:ext cx="960437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1" descr="主目录">
            <a:hlinkClick r:id="" action="ppaction://hlinkshowjump?jump=firstslide" tooltip="回到主目录" highlightClick="1">
              <a:snd r:embed="rId1" name="chimes.wav"/>
            </a:hlinkClick>
            <a:hlinkHover r:id="" action="ppaction://noaction" highlightClick="1"/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6237020"/>
            <a:ext cx="960437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2" descr="近览页">
            <a:hlinkClick r:id="" action="ppaction://hlinkshowjump?jump=lastslideviewed" highlightClick="1">
              <a:snd r:embed="rId1" name="chimes.wav"/>
            </a:hlinkClick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950" y="6237020"/>
            <a:ext cx="96043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554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1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8" descr="but3_1">
            <a:hlinkClick r:id="" action="ppaction://hlinkshowjump?jump=nextslide" highlightClick="1">
              <a:snd r:embed="rId1" name="chimes.wav"/>
            </a:hlinkClick>
            <a:hlinkHover r:id="" action="ppaction://noaction" highlightClick="1"/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175" y="6238608"/>
            <a:ext cx="9525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9" descr="but1_1">
            <a:hlinkClick r:id="" action="ppaction://hlinkshowjump?jump=previousslide" highlightClick="1">
              <a:snd r:embed="rId1" name="chimes.wav"/>
            </a:hlinkClick>
            <a:hlinkHover r:id="" action="ppaction://noaction" highlightClick="1"/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0675" y="6240195"/>
            <a:ext cx="9525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0" descr="退出">
            <a:hlinkClick r:id="" action="ppaction://hlinkshowjump?jump=endshow" highlightClick="1">
              <a:snd r:embed="rId1" name="chimes.wav"/>
            </a:hlinkClick>
            <a:hlinkHover r:id="" action="ppaction://noaction" highlightClick="1"/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863" y="6237020"/>
            <a:ext cx="960437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1" descr="主目录">
            <a:hlinkClick r:id="" action="ppaction://hlinkshowjump?jump=firstslide" tooltip="回到主目录" highlightClick="1">
              <a:snd r:embed="rId1" name="chimes.wav"/>
            </a:hlinkClick>
            <a:hlinkHover r:id="" action="ppaction://noaction" highlightClick="1"/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6237020"/>
            <a:ext cx="960437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2" descr="近览页">
            <a:hlinkClick r:id="" action="ppaction://hlinkshowjump?jump=lastslideviewed" highlightClick="1">
              <a:snd r:embed="rId1" name="chimes.wav"/>
            </a:hlinkClick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950" y="6237020"/>
            <a:ext cx="96043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4051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1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>
            <a:extLst>
              <a:ext uri="{FF2B5EF4-FFF2-40B4-BE49-F238E27FC236}">
                <a16:creationId xmlns:a16="http://schemas.microsoft.com/office/drawing/2014/main" id="{740F728C-9C4E-4C1A-957A-DC6B0667570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30803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bin"/><Relationship Id="rId11" Type="http://schemas.openxmlformats.org/officeDocument/2006/relationships/audio" Target="../media/audio1.bin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4"/>
            <a:ext cx="7886700" cy="435133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9" name="直接连接符 8"/>
          <p:cNvCxnSpPr/>
          <p:nvPr userDrawn="1"/>
        </p:nvCxnSpPr>
        <p:spPr>
          <a:xfrm flipV="1">
            <a:off x="0" y="6726300"/>
            <a:ext cx="3886509" cy="3"/>
          </a:xfrm>
          <a:prstGeom prst="line">
            <a:avLst/>
          </a:prstGeom>
          <a:ln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 flipV="1">
            <a:off x="5232400" y="6718477"/>
            <a:ext cx="3911600" cy="0"/>
          </a:xfrm>
          <a:prstGeom prst="line">
            <a:avLst/>
          </a:prstGeom>
          <a:ln w="0"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 userDrawn="1"/>
        </p:nvSpPr>
        <p:spPr>
          <a:xfrm>
            <a:off x="3918039" y="6554831"/>
            <a:ext cx="1235506" cy="27699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1200" b="0" cap="none" spc="0" dirty="0" smtClean="0">
                <a:ln w="0"/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计算机网络管理</a:t>
            </a:r>
            <a:endParaRPr lang="zh-CN" altLang="en-US" sz="1200" b="0" cap="none" spc="0" dirty="0">
              <a:ln w="0"/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90639"/>
            <a:ext cx="8234371" cy="606858"/>
          </a:xfrm>
          <a:prstGeom prst="rect">
            <a:avLst/>
          </a:prstGeom>
          <a:gradFill>
            <a:gsLst>
              <a:gs pos="0">
                <a:schemeClr val="bg1"/>
              </a:gs>
              <a:gs pos="28000">
                <a:schemeClr val="tx2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5000">
                <a:srgbClr val="74CFEF"/>
              </a:gs>
              <a:gs pos="100000">
                <a:schemeClr val="tx2">
                  <a:lumMod val="50000"/>
                </a:schemeClr>
              </a:gs>
            </a:gsLst>
            <a:lin ang="108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860"/>
          <a:stretch/>
        </p:blipFill>
        <p:spPr>
          <a:xfrm>
            <a:off x="7518509" y="12531"/>
            <a:ext cx="1640883" cy="796676"/>
          </a:xfrm>
          <a:prstGeom prst="rect">
            <a:avLst/>
          </a:prstGeom>
          <a:ln>
            <a:solidFill>
              <a:srgbClr val="1C5C85"/>
            </a:solidFill>
          </a:ln>
          <a:effectLst>
            <a:softEdge rad="241300"/>
          </a:effectLst>
        </p:spPr>
      </p:pic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9" cstate="print"/>
          <a:stretch>
            <a:fillRect/>
          </a:stretch>
        </p:blipFill>
        <p:spPr>
          <a:xfrm>
            <a:off x="6613954" y="92588"/>
            <a:ext cx="1757593" cy="365875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90639"/>
            <a:ext cx="206062" cy="59242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06062" y="104255"/>
            <a:ext cx="8234370" cy="68892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49720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6" r:id="rId4"/>
  </p:sldLayoutIdLst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6" name="chimes.wav"/>
          </p:stSnd>
        </p:sndAc>
      </p:transition>
    </mc:Choice>
    <mc:Fallback xmlns="">
      <p:transition>
        <p:fade/>
        <p:sndAc>
          <p:stSnd>
            <p:snd r:embed="rId11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zh-CN" altLang="en-US" sz="3200" b="0" kern="1200" dirty="0">
          <a:solidFill>
            <a:srgbClr val="FFC00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bin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19.jpe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20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16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19.jpe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15.jpe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21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22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audio" Target="../media/audio1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23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21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26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19.jpe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21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27.jpg"/><Relationship Id="rId7" Type="http://schemas.openxmlformats.org/officeDocument/2006/relationships/image" Target="../media/image30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jpg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1.xml"/><Relationship Id="rId5" Type="http://schemas.openxmlformats.org/officeDocument/2006/relationships/audio" Target="../media/audio1.bin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12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jpe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16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17.jpe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bin"/><Relationship Id="rId3" Type="http://schemas.openxmlformats.org/officeDocument/2006/relationships/image" Target="../media/image18.jpg"/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ChangeArrowheads="1"/>
          </p:cNvSpPr>
          <p:nvPr>
            <p:ph type="ctrTitle" idx="4294967295"/>
          </p:nvPr>
        </p:nvSpPr>
        <p:spPr bwMode="auto">
          <a:xfrm>
            <a:off x="2597426" y="2246313"/>
            <a:ext cx="6321287" cy="151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noAutofit/>
          </a:bodyPr>
          <a:lstStyle/>
          <a:p>
            <a:pPr algn="ctr"/>
            <a:r>
              <a:rPr lang="zh-CN" altLang="en-US" sz="4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网络管理常用命令</a:t>
            </a:r>
            <a:r>
              <a:rPr lang="en-US" altLang="zh-CN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/>
            </a:r>
            <a:br>
              <a:rPr lang="en-US" altLang="zh-CN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</a:br>
            <a:endParaRPr sz="4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隶书" pitchFamily="2" charset="-122"/>
              <a:ea typeface="华文隶书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615950"/>
            <a:ext cx="38592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0838" y="4708525"/>
            <a:ext cx="1743075" cy="40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3664255" y="3113663"/>
            <a:ext cx="3908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 smtClean="0"/>
              <a:t>Ping   Ipconfig  </a:t>
            </a:r>
            <a:r>
              <a:rPr lang="en-US" altLang="zh-CN" sz="1800" dirty="0" err="1" smtClean="0"/>
              <a:t>Tracert</a:t>
            </a:r>
            <a:r>
              <a:rPr lang="en-US" altLang="zh-CN" sz="1800" dirty="0" smtClean="0"/>
              <a:t>  </a:t>
            </a:r>
            <a:r>
              <a:rPr lang="en-US" altLang="zh-CN" sz="1800" dirty="0" err="1" smtClean="0"/>
              <a:t>netstat</a:t>
            </a:r>
            <a:r>
              <a:rPr lang="en-US" altLang="zh-CN" sz="1800" dirty="0" smtClean="0"/>
              <a:t>  </a:t>
            </a:r>
            <a:r>
              <a:rPr lang="en-US" altLang="zh-CN" sz="1800" dirty="0" err="1" smtClean="0"/>
              <a:t>nslookup</a:t>
            </a:r>
            <a:r>
              <a:rPr lang="en-US" altLang="zh-CN" sz="1800" dirty="0" smtClean="0"/>
              <a:t>  </a:t>
            </a:r>
            <a:r>
              <a:rPr lang="en-US" altLang="zh-CN" sz="1800" dirty="0" err="1" smtClean="0"/>
              <a:t>arp</a:t>
            </a:r>
            <a:r>
              <a:rPr lang="en-US" altLang="zh-CN" sz="1800" dirty="0" smtClean="0"/>
              <a:t>  route</a:t>
            </a:r>
            <a:endParaRPr lang="zh-CN" altLang="en-US" sz="1800" dirty="0"/>
          </a:p>
        </p:txBody>
      </p:sp>
      <p:sp>
        <p:nvSpPr>
          <p:cNvPr id="7" name="矩形 6"/>
          <p:cNvSpPr/>
          <p:nvPr/>
        </p:nvSpPr>
        <p:spPr>
          <a:xfrm>
            <a:off x="3166818" y="4072803"/>
            <a:ext cx="2651614" cy="4133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汇报人：赵润梅  何露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700838" y="4072801"/>
            <a:ext cx="2651614" cy="4133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指导教师：黄泽伟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848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3" name="chimes.wav"/>
          </p:stSnd>
        </p:sndAc>
      </p:transition>
    </mc:Choice>
    <mc:Fallback xmlns="">
      <p:transition>
        <p:fade/>
        <p:sndAc>
          <p:stSnd>
            <p:snd r:embed="rId6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59359" y="141113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IPconfig</a:t>
            </a:r>
            <a:r>
              <a:rPr lang="en-US" dirty="0" smtClean="0"/>
              <a:t> </a:t>
            </a:r>
            <a:r>
              <a:rPr lang="zh-CN" altLang="en-US" dirty="0" smtClean="0"/>
              <a:t>高级功能解析</a:t>
            </a:r>
            <a:endParaRPr lang="zh-CN" altLang="en-US" dirty="0"/>
          </a:p>
        </p:txBody>
      </p:sp>
      <p:grpSp>
        <p:nvGrpSpPr>
          <p:cNvPr id="4" name="0aa10380-d6fd-4719-a051-430568296202.source.3.zh-Hans.pptx">
            <a:extLst>
              <a:ext uri="{FF2B5EF4-FFF2-40B4-BE49-F238E27FC236}">
                <a16:creationId xmlns:a16="http://schemas.microsoft.com/office/drawing/2014/main" id="{457C0D79-0539-CA36-D0F3-FBDD5C458861}"/>
              </a:ext>
            </a:extLst>
          </p:cNvPr>
          <p:cNvGrpSpPr/>
          <p:nvPr/>
        </p:nvGrpSpPr>
        <p:grpSpPr>
          <a:xfrm>
            <a:off x="0" y="906087"/>
            <a:ext cx="9144000" cy="5855450"/>
            <a:chOff x="0" y="1130299"/>
            <a:chExt cx="12192000" cy="5105401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5CC870E-75E2-4449-621E-9B52A4FAB744}"/>
                </a:ext>
              </a:extLst>
            </p:cNvPr>
            <p:cNvSpPr/>
            <p:nvPr/>
          </p:nvSpPr>
          <p:spPr>
            <a:xfrm>
              <a:off x="0" y="3000271"/>
              <a:ext cx="1702051" cy="30558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640F9E2-8BDD-88CA-F70B-CE9709ED89E1}"/>
                </a:ext>
              </a:extLst>
            </p:cNvPr>
            <p:cNvSpPr/>
            <p:nvPr/>
          </p:nvSpPr>
          <p:spPr>
            <a:xfrm>
              <a:off x="10489949" y="1940839"/>
              <a:ext cx="1702051" cy="30558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7" name="Title">
              <a:extLst>
                <a:ext uri="{FF2B5EF4-FFF2-40B4-BE49-F238E27FC236}">
                  <a16:creationId xmlns:a16="http://schemas.microsoft.com/office/drawing/2014/main" id="{09028DBF-D65B-80D7-2262-03B6DB10F648}"/>
                </a:ext>
              </a:extLst>
            </p:cNvPr>
            <p:cNvSpPr txBox="1"/>
            <p:nvPr/>
          </p:nvSpPr>
          <p:spPr>
            <a:xfrm>
              <a:off x="666750" y="1130299"/>
              <a:ext cx="10858500" cy="54000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376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lang="zh-CN" altLang="en-US" sz="2400" b="1" dirty="0">
                  <a:cs typeface="+mn-ea"/>
                  <a:sym typeface="+mn-lt"/>
                </a:rPr>
                <a:t>探索释放、更新 IP 地址等高级操作</a:t>
              </a:r>
              <a:endParaRPr lang="en-US" dirty="0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C1DD33E-AD3C-CB52-D836-69540376CFFE}"/>
                </a:ext>
              </a:extLst>
            </p:cNvPr>
            <p:cNvGrpSpPr/>
            <p:nvPr/>
          </p:nvGrpSpPr>
          <p:grpSpPr>
            <a:xfrm>
              <a:off x="660400" y="1670301"/>
              <a:ext cx="10858501" cy="4463801"/>
              <a:chOff x="660400" y="1670301"/>
              <a:chExt cx="10858501" cy="4463801"/>
            </a:xfrm>
          </p:grpSpPr>
          <p:sp>
            <p:nvSpPr>
              <p:cNvPr id="10" name="PictureMisc1">
                <a:extLst>
                  <a:ext uri="{FF2B5EF4-FFF2-40B4-BE49-F238E27FC236}">
                    <a16:creationId xmlns:a16="http://schemas.microsoft.com/office/drawing/2014/main" id="{736F4E39-694E-7056-BEC5-D12599FA46E0}"/>
                  </a:ext>
                </a:extLst>
              </p:cNvPr>
              <p:cNvSpPr/>
              <p:nvPr/>
            </p:nvSpPr>
            <p:spPr>
              <a:xfrm>
                <a:off x="660400" y="1670301"/>
                <a:ext cx="10858500" cy="1635560"/>
              </a:xfrm>
              <a:prstGeom prst="rect">
                <a:avLst/>
              </a:prstGeom>
              <a:blipFill>
                <a:blip r:embed="rId3"/>
                <a:stretch>
                  <a:fillRect t="-171300" b="-17130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cs typeface="+mn-ea"/>
                  <a:sym typeface="+mn-lt"/>
                </a:endParaRPr>
              </a:p>
            </p:txBody>
          </p: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C330B7B2-E621-FBEC-D2E8-F53884552E8A}"/>
                  </a:ext>
                </a:extLst>
              </p:cNvPr>
              <p:cNvGrpSpPr/>
              <p:nvPr/>
            </p:nvGrpSpPr>
            <p:grpSpPr>
              <a:xfrm>
                <a:off x="660400" y="3429001"/>
                <a:ext cx="3389929" cy="2705101"/>
                <a:chOff x="660396" y="3429000"/>
                <a:chExt cx="3486871" cy="1884500"/>
              </a:xfrm>
            </p:grpSpPr>
            <p:sp>
              <p:nvSpPr>
                <p:cNvPr id="18" name="Text1">
                  <a:extLst>
                    <a:ext uri="{FF2B5EF4-FFF2-40B4-BE49-F238E27FC236}">
                      <a16:creationId xmlns:a16="http://schemas.microsoft.com/office/drawing/2014/main" id="{4290085A-AF30-D868-AD32-F04AEECE18EA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60398" y="3890170"/>
                  <a:ext cx="3486869" cy="142333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defTabSz="913765">
                    <a:lnSpc>
                      <a:spcPct val="120000"/>
                    </a:lnSpc>
                    <a:buSzPct val="25000"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cs typeface="+mn-ea"/>
                      <a:sym typeface="+mn-lt"/>
                    </a:rPr>
                    <a:t>通过IPconfig /release命令，用户可以手动释放当前分配的IP地址，帮助解决网络冲突或重新获取新的IP地址。</a:t>
                  </a:r>
                  <a:endParaRPr lang="en-US" dirty="0"/>
                </a:p>
              </p:txBody>
            </p:sp>
            <p:sp>
              <p:nvSpPr>
                <p:cNvPr id="19" name="Bullet1">
                  <a:extLst>
                    <a:ext uri="{FF2B5EF4-FFF2-40B4-BE49-F238E27FC236}">
                      <a16:creationId xmlns:a16="http://schemas.microsoft.com/office/drawing/2014/main" id="{4586F849-4048-A31E-9E2B-427C2C3B36CB}"/>
                    </a:ext>
                  </a:extLst>
                </p:cNvPr>
                <p:cNvSpPr txBox="1"/>
                <p:nvPr/>
              </p:nvSpPr>
              <p:spPr>
                <a:xfrm>
                  <a:off x="660396" y="3429000"/>
                  <a:ext cx="3486863" cy="4611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buSzPct val="25000"/>
                  </a:pPr>
                  <a:r>
                    <a:rPr lang="zh-CN" altLang="en-US" b="1" dirty="0">
                      <a:cs typeface="+mn-ea"/>
                      <a:sym typeface="+mn-lt"/>
                    </a:rPr>
                    <a:t>释放IP地址</a:t>
                  </a:r>
                  <a:endParaRPr lang="en-US" dirty="0"/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3FC56CE5-56FE-56A8-BF25-7BF8B3F11654}"/>
                  </a:ext>
                </a:extLst>
              </p:cNvPr>
              <p:cNvGrpSpPr/>
              <p:nvPr/>
            </p:nvGrpSpPr>
            <p:grpSpPr>
              <a:xfrm>
                <a:off x="4394688" y="3429001"/>
                <a:ext cx="3389929" cy="2705101"/>
                <a:chOff x="4346213" y="3429000"/>
                <a:chExt cx="3486871" cy="1884500"/>
              </a:xfrm>
            </p:grpSpPr>
            <p:sp>
              <p:nvSpPr>
                <p:cNvPr id="16" name="Text2">
                  <a:extLst>
                    <a:ext uri="{FF2B5EF4-FFF2-40B4-BE49-F238E27FC236}">
                      <a16:creationId xmlns:a16="http://schemas.microsoft.com/office/drawing/2014/main" id="{79906193-FAA4-B9B7-81B7-F4D0751B332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346215" y="3890170"/>
                  <a:ext cx="3486869" cy="142333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defTabSz="913765">
                    <a:lnSpc>
                      <a:spcPct val="120000"/>
                    </a:lnSpc>
                    <a:buSzPct val="25000"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cs typeface="+mn-ea"/>
                      <a:sym typeface="+mn-lt"/>
                    </a:rPr>
                    <a:t>使用IPconfig /renew命令，用户能够请求更新IP地址配置，确保设备在网络中拥有有效的通信地址。</a:t>
                  </a:r>
                  <a:endParaRPr lang="en-US" dirty="0"/>
                </a:p>
              </p:txBody>
            </p:sp>
            <p:sp>
              <p:nvSpPr>
                <p:cNvPr id="17" name="Bullet2">
                  <a:extLst>
                    <a:ext uri="{FF2B5EF4-FFF2-40B4-BE49-F238E27FC236}">
                      <a16:creationId xmlns:a16="http://schemas.microsoft.com/office/drawing/2014/main" id="{22DB4AC0-50EF-7DAD-DCA9-1757593C918E}"/>
                    </a:ext>
                  </a:extLst>
                </p:cNvPr>
                <p:cNvSpPr txBox="1"/>
                <p:nvPr/>
              </p:nvSpPr>
              <p:spPr>
                <a:xfrm>
                  <a:off x="4346213" y="3429000"/>
                  <a:ext cx="3486863" cy="4611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buSzPct val="25000"/>
                  </a:pPr>
                  <a:r>
                    <a:rPr lang="zh-CN" altLang="en-US" b="1" dirty="0">
                      <a:cs typeface="+mn-ea"/>
                      <a:sym typeface="+mn-lt"/>
                    </a:rPr>
                    <a:t>更新IP地址</a:t>
                  </a:r>
                  <a:endParaRPr lang="en-US" dirty="0"/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188078B0-E062-605C-437F-29D62A015D4F}"/>
                  </a:ext>
                </a:extLst>
              </p:cNvPr>
              <p:cNvGrpSpPr/>
              <p:nvPr/>
            </p:nvGrpSpPr>
            <p:grpSpPr>
              <a:xfrm>
                <a:off x="8128974" y="3429001"/>
                <a:ext cx="3389927" cy="2705101"/>
                <a:chOff x="8032028" y="3429000"/>
                <a:chExt cx="3486867" cy="1884500"/>
              </a:xfrm>
            </p:grpSpPr>
            <p:sp>
              <p:nvSpPr>
                <p:cNvPr id="14" name="Text3">
                  <a:extLst>
                    <a:ext uri="{FF2B5EF4-FFF2-40B4-BE49-F238E27FC236}">
                      <a16:creationId xmlns:a16="http://schemas.microsoft.com/office/drawing/2014/main" id="{8822E5C9-4C66-42E4-16EC-38B41B9D2C2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032028" y="3890170"/>
                  <a:ext cx="3486867" cy="142333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 defTabSz="913765">
                    <a:lnSpc>
                      <a:spcPct val="120000"/>
                    </a:lnSpc>
                    <a:buSzPct val="25000"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cs typeface="+mn-ea"/>
                      <a:sym typeface="+mn-lt"/>
                    </a:rPr>
                    <a:t>IPconfig /all命令可显示完整的网络配置信息，包括子网掩码、网关、DNS服务器等高级参数，方便诊断网络问题。</a:t>
                  </a:r>
                  <a:endParaRPr lang="en-US" dirty="0"/>
                </a:p>
              </p:txBody>
            </p:sp>
            <p:sp>
              <p:nvSpPr>
                <p:cNvPr id="15" name="Bullet3">
                  <a:extLst>
                    <a:ext uri="{FF2B5EF4-FFF2-40B4-BE49-F238E27FC236}">
                      <a16:creationId xmlns:a16="http://schemas.microsoft.com/office/drawing/2014/main" id="{39E55A1B-FBC2-A874-2282-4530B6A38D06}"/>
                    </a:ext>
                  </a:extLst>
                </p:cNvPr>
                <p:cNvSpPr txBox="1"/>
                <p:nvPr/>
              </p:nvSpPr>
              <p:spPr>
                <a:xfrm>
                  <a:off x="8032028" y="3429000"/>
                  <a:ext cx="3486865" cy="4611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buSzPct val="25000"/>
                  </a:pPr>
                  <a:r>
                    <a:rPr lang="zh-CN" altLang="en-US" b="1" dirty="0">
                      <a:cs typeface="+mn-ea"/>
                      <a:sym typeface="+mn-lt"/>
                    </a:rPr>
                    <a:t>查看详细信息</a:t>
                  </a:r>
                  <a:endParaRPr lang="en-US" dirty="0"/>
                </a:p>
              </p:txBody>
            </p:sp>
          </p:grpSp>
        </p:grpSp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F7AF79B8-64FD-C257-F704-7993C1B002E0}"/>
                </a:ext>
              </a:extLst>
            </p:cNvPr>
            <p:cNvSpPr/>
            <p:nvPr/>
          </p:nvSpPr>
          <p:spPr>
            <a:xfrm>
              <a:off x="660399" y="6189981"/>
              <a:ext cx="10858500" cy="45719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202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34307" y="1285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IPconfig</a:t>
            </a:r>
            <a:r>
              <a:rPr lang="en-US" dirty="0" smtClean="0"/>
              <a:t> </a:t>
            </a:r>
            <a:r>
              <a:rPr lang="zh-CN" altLang="en-US" dirty="0" smtClean="0"/>
              <a:t>在故障排查中的应用</a:t>
            </a:r>
            <a:endParaRPr lang="zh-CN" altLang="en-US" dirty="0"/>
          </a:p>
        </p:txBody>
      </p:sp>
      <p:grpSp>
        <p:nvGrpSpPr>
          <p:cNvPr id="4" name="46826e50-f7cc-4b84-a093-c35b619bdf32.source.6.zh-Hans.pptx">
            <a:extLst>
              <a:ext uri="{FF2B5EF4-FFF2-40B4-BE49-F238E27FC236}">
                <a16:creationId xmlns:a16="http://schemas.microsoft.com/office/drawing/2014/main" id="{89BF4DEA-6DA2-B9C8-B5A9-FEA39C99C459}"/>
              </a:ext>
            </a:extLst>
          </p:cNvPr>
          <p:cNvGrpSpPr/>
          <p:nvPr/>
        </p:nvGrpSpPr>
        <p:grpSpPr>
          <a:xfrm>
            <a:off x="257695" y="964276"/>
            <a:ext cx="8886306" cy="5169825"/>
            <a:chOff x="660400" y="1130300"/>
            <a:chExt cx="11531601" cy="5003801"/>
          </a:xfrm>
        </p:grpSpPr>
        <p:sp>
          <p:nvSpPr>
            <p:cNvPr id="5" name="PictureMisc1">
              <a:extLst>
                <a:ext uri="{FF2B5EF4-FFF2-40B4-BE49-F238E27FC236}">
                  <a16:creationId xmlns:a16="http://schemas.microsoft.com/office/drawing/2014/main" id="{534F59DB-4767-9DB8-FD6C-FEBB4E8A4768}"/>
                </a:ext>
              </a:extLst>
            </p:cNvPr>
            <p:cNvSpPr>
              <a:spLocks/>
            </p:cNvSpPr>
            <p:nvPr/>
          </p:nvSpPr>
          <p:spPr>
            <a:xfrm>
              <a:off x="3712348" y="1130300"/>
              <a:ext cx="8479653" cy="1953368"/>
            </a:xfrm>
            <a:custGeom>
              <a:avLst/>
              <a:gdLst>
                <a:gd name="connsiteX0" fmla="*/ 197915 w 8479653"/>
                <a:gd name="connsiteY0" fmla="*/ 0 h 1953368"/>
                <a:gd name="connsiteX1" fmla="*/ 8479653 w 8479653"/>
                <a:gd name="connsiteY1" fmla="*/ 0 h 1953368"/>
                <a:gd name="connsiteX2" fmla="*/ 8479653 w 8479653"/>
                <a:gd name="connsiteY2" fmla="*/ 1953368 h 1953368"/>
                <a:gd name="connsiteX3" fmla="*/ 197915 w 8479653"/>
                <a:gd name="connsiteY3" fmla="*/ 1953368 h 1953368"/>
                <a:gd name="connsiteX4" fmla="*/ 0 w 8479653"/>
                <a:gd name="connsiteY4" fmla="*/ 1755453 h 1953368"/>
                <a:gd name="connsiteX5" fmla="*/ 0 w 8479653"/>
                <a:gd name="connsiteY5" fmla="*/ 197915 h 1953368"/>
                <a:gd name="connsiteX6" fmla="*/ 197915 w 8479653"/>
                <a:gd name="connsiteY6" fmla="*/ 0 h 195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79653" h="1953368">
                  <a:moveTo>
                    <a:pt x="197915" y="0"/>
                  </a:moveTo>
                  <a:lnTo>
                    <a:pt x="8479653" y="0"/>
                  </a:lnTo>
                  <a:lnTo>
                    <a:pt x="8479653" y="1953368"/>
                  </a:lnTo>
                  <a:lnTo>
                    <a:pt x="197915" y="1953368"/>
                  </a:lnTo>
                  <a:cubicBezTo>
                    <a:pt x="88610" y="1953368"/>
                    <a:pt x="0" y="1864758"/>
                    <a:pt x="0" y="1755453"/>
                  </a:cubicBezTo>
                  <a:lnTo>
                    <a:pt x="0" y="197915"/>
                  </a:lnTo>
                  <a:cubicBezTo>
                    <a:pt x="0" y="88610"/>
                    <a:pt x="88610" y="0"/>
                    <a:pt x="197915" y="0"/>
                  </a:cubicBezTo>
                  <a:close/>
                </a:path>
              </a:pathLst>
            </a:custGeom>
            <a:blipFill>
              <a:blip r:embed="rId3"/>
              <a:srcRect/>
              <a:stretch>
                <a:fillRect t="-123641" b="-123641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58F607A-79EA-6A8C-ED7E-F5CEEBBA0335}"/>
                </a:ext>
              </a:extLst>
            </p:cNvPr>
            <p:cNvGrpSpPr/>
            <p:nvPr/>
          </p:nvGrpSpPr>
          <p:grpSpPr>
            <a:xfrm>
              <a:off x="660400" y="1571624"/>
              <a:ext cx="11531601" cy="4562477"/>
              <a:chOff x="660400" y="1571624"/>
              <a:chExt cx="11531601" cy="4562477"/>
            </a:xfrm>
          </p:grpSpPr>
          <p:sp>
            <p:nvSpPr>
              <p:cNvPr id="7" name="任意多边形: 形状 17">
                <a:extLst>
                  <a:ext uri="{FF2B5EF4-FFF2-40B4-BE49-F238E27FC236}">
                    <a16:creationId xmlns:a16="http://schemas.microsoft.com/office/drawing/2014/main" id="{D756E92D-F090-D2D5-7FAC-F221DA7DFE2D}"/>
                  </a:ext>
                </a:extLst>
              </p:cNvPr>
              <p:cNvSpPr/>
              <p:nvPr/>
            </p:nvSpPr>
            <p:spPr>
              <a:xfrm>
                <a:off x="4791076" y="1571624"/>
                <a:ext cx="7400925" cy="4562475"/>
              </a:xfrm>
              <a:custGeom>
                <a:avLst/>
                <a:gdLst>
                  <a:gd name="connsiteX0" fmla="*/ 188932 w 7400925"/>
                  <a:gd name="connsiteY0" fmla="*/ 0 h 4562475"/>
                  <a:gd name="connsiteX1" fmla="*/ 7400925 w 7400925"/>
                  <a:gd name="connsiteY1" fmla="*/ 0 h 4562475"/>
                  <a:gd name="connsiteX2" fmla="*/ 7400925 w 7400925"/>
                  <a:gd name="connsiteY2" fmla="*/ 4562475 h 4562475"/>
                  <a:gd name="connsiteX3" fmla="*/ 188932 w 7400925"/>
                  <a:gd name="connsiteY3" fmla="*/ 4562475 h 4562475"/>
                  <a:gd name="connsiteX4" fmla="*/ 0 w 7400925"/>
                  <a:gd name="connsiteY4" fmla="*/ 4373543 h 4562475"/>
                  <a:gd name="connsiteX5" fmla="*/ 0 w 7400925"/>
                  <a:gd name="connsiteY5" fmla="*/ 188932 h 4562475"/>
                  <a:gd name="connsiteX6" fmla="*/ 188932 w 7400925"/>
                  <a:gd name="connsiteY6" fmla="*/ 0 h 456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400925" h="4562475">
                    <a:moveTo>
                      <a:pt x="188932" y="0"/>
                    </a:moveTo>
                    <a:lnTo>
                      <a:pt x="7400925" y="0"/>
                    </a:lnTo>
                    <a:lnTo>
                      <a:pt x="7400925" y="4562475"/>
                    </a:lnTo>
                    <a:lnTo>
                      <a:pt x="188932" y="4562475"/>
                    </a:lnTo>
                    <a:cubicBezTo>
                      <a:pt x="84588" y="4562475"/>
                      <a:pt x="0" y="4477887"/>
                      <a:pt x="0" y="4373543"/>
                    </a:cubicBezTo>
                    <a:lnTo>
                      <a:pt x="0" y="188932"/>
                    </a:lnTo>
                    <a:cubicBezTo>
                      <a:pt x="0" y="84588"/>
                      <a:pt x="84588" y="0"/>
                      <a:pt x="188932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Title">
                <a:extLst>
                  <a:ext uri="{FF2B5EF4-FFF2-40B4-BE49-F238E27FC236}">
                    <a16:creationId xmlns:a16="http://schemas.microsoft.com/office/drawing/2014/main" id="{BB0D668B-C875-30A6-9412-8F21231FBFCA}"/>
                  </a:ext>
                </a:extLst>
              </p:cNvPr>
              <p:cNvSpPr txBox="1"/>
              <p:nvPr/>
            </p:nvSpPr>
            <p:spPr>
              <a:xfrm>
                <a:off x="660400" y="4789468"/>
                <a:ext cx="3124200" cy="1344632"/>
              </a:xfrm>
              <a:prstGeom prst="rect">
                <a:avLst/>
              </a:prstGeom>
              <a:noFill/>
            </p:spPr>
            <p:txBody>
              <a:bodyPr vert="horz" wrap="square" rtlCol="0" anchor="t">
                <a:normAutofit/>
              </a:bodyPr>
              <a:lstStyle>
                <a:defPPr>
                  <a:defRPr lang="zh-CN"/>
                </a:defPPr>
                <a:lvl1pPr>
                  <a:lnSpc>
                    <a:spcPct val="120000"/>
                  </a:lnSpc>
                  <a:defRPr sz="2000" b="1"/>
                </a:lvl1pPr>
              </a:lstStyle>
              <a:p>
                <a:pPr>
                  <a:lnSpc>
                    <a:spcPct val="100000"/>
                  </a:lnSpc>
                </a:pPr>
                <a:r>
                  <a:rPr lang="zh-CN" altLang="en-US" sz="2400" dirty="0"/>
                  <a:t>利用 IPconfig 解决常见网络问题</a:t>
                </a:r>
                <a:endParaRPr lang="en-US" dirty="0"/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ECF021E6-BF84-E0C0-A63C-D8BBBEDD4A06}"/>
                  </a:ext>
                </a:extLst>
              </p:cNvPr>
              <p:cNvGrpSpPr/>
              <p:nvPr/>
            </p:nvGrpSpPr>
            <p:grpSpPr>
              <a:xfrm>
                <a:off x="4936140" y="1752600"/>
                <a:ext cx="6582760" cy="4381501"/>
                <a:chOff x="660400" y="1752600"/>
                <a:chExt cx="7835900" cy="4381501"/>
              </a:xfrm>
            </p:grpSpPr>
            <p:grpSp>
              <p:nvGrpSpPr>
                <p:cNvPr id="10" name="组合 9">
                  <a:extLst>
                    <a:ext uri="{FF2B5EF4-FFF2-40B4-BE49-F238E27FC236}">
                      <a16:creationId xmlns:a16="http://schemas.microsoft.com/office/drawing/2014/main" id="{B4BF74D0-3898-4E20-5405-D5F64C367570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660400" y="1752600"/>
                  <a:ext cx="3795450" cy="1430893"/>
                  <a:chOff x="797462" y="1837904"/>
                  <a:chExt cx="3220935" cy="1535917"/>
                </a:xfrm>
              </p:grpSpPr>
              <p:sp>
                <p:nvSpPr>
                  <p:cNvPr id="26" name="Bullet1">
                    <a:extLst>
                      <a:ext uri="{FF2B5EF4-FFF2-40B4-BE49-F238E27FC236}">
                        <a16:creationId xmlns:a16="http://schemas.microsoft.com/office/drawing/2014/main" id="{D1BF9757-5EC5-E078-A7FF-5F89665F68B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797462" y="1837904"/>
                    <a:ext cx="3220935" cy="4525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查看网络配置</a:t>
                    </a:r>
                    <a:endParaRPr lang="en-US" dirty="0"/>
                  </a:p>
                </p:txBody>
              </p:sp>
              <p:sp>
                <p:nvSpPr>
                  <p:cNvPr id="27" name="Text1">
                    <a:extLst>
                      <a:ext uri="{FF2B5EF4-FFF2-40B4-BE49-F238E27FC236}">
                        <a16:creationId xmlns:a16="http://schemas.microsoft.com/office/drawing/2014/main" id="{125C18C8-6DD9-50F7-A2E3-B41DB1BAD961}"/>
                      </a:ext>
                    </a:extLst>
                  </p:cNvPr>
                  <p:cNvSpPr/>
                  <p:nvPr/>
                </p:nvSpPr>
                <p:spPr>
                  <a:xfrm>
                    <a:off x="797463" y="2290496"/>
                    <a:ext cx="3220934" cy="108332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使用 IPconfig 命令查看当前网络配置信息，包括 IP 地址、子网掩码和默认网关等，帮助快速定位网络连接问题。</a:t>
                    </a:r>
                    <a:endParaRPr lang="en-US" dirty="0"/>
                  </a:p>
                </p:txBody>
              </p:sp>
            </p:grpSp>
            <p:grpSp>
              <p:nvGrpSpPr>
                <p:cNvPr id="11" name="组合 1">
                  <a:extLst>
                    <a:ext uri="{FF2B5EF4-FFF2-40B4-BE49-F238E27FC236}">
                      <a16:creationId xmlns:a16="http://schemas.microsoft.com/office/drawing/2014/main" id="{191B003F-ED4E-9FA5-7BC0-D26724D73C85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660400" y="3227905"/>
                  <a:ext cx="3795450" cy="1430893"/>
                  <a:chOff x="797462" y="1837904"/>
                  <a:chExt cx="3220935" cy="1535917"/>
                </a:xfrm>
              </p:grpSpPr>
              <p:sp>
                <p:nvSpPr>
                  <p:cNvPr id="24" name="Bullet2">
                    <a:extLst>
                      <a:ext uri="{FF2B5EF4-FFF2-40B4-BE49-F238E27FC236}">
                        <a16:creationId xmlns:a16="http://schemas.microsoft.com/office/drawing/2014/main" id="{08913080-23EC-3A0F-1231-10E5F64FF1E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797462" y="1837904"/>
                    <a:ext cx="3220935" cy="4525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刷新 DNS 缓存</a:t>
                    </a:r>
                    <a:endParaRPr lang="en-US" dirty="0"/>
                  </a:p>
                </p:txBody>
              </p:sp>
              <p:sp>
                <p:nvSpPr>
                  <p:cNvPr id="25" name="Text2">
                    <a:extLst>
                      <a:ext uri="{FF2B5EF4-FFF2-40B4-BE49-F238E27FC236}">
                        <a16:creationId xmlns:a16="http://schemas.microsoft.com/office/drawing/2014/main" id="{8FDD69B7-859D-C34C-98D4-27114969E26E}"/>
                      </a:ext>
                    </a:extLst>
                  </p:cNvPr>
                  <p:cNvSpPr/>
                  <p:nvPr/>
                </p:nvSpPr>
                <p:spPr>
                  <a:xfrm>
                    <a:off x="797463" y="2290496"/>
                    <a:ext cx="3220934" cy="108332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通过 IPconfig /flushdns 清除本地 DNS 缓存，解决因缓存导致的域名解析错误或无法访问特定网站的问题。</a:t>
                    </a:r>
                    <a:endParaRPr lang="en-US" dirty="0"/>
                  </a:p>
                </p:txBody>
              </p:sp>
            </p:grpSp>
            <p:grpSp>
              <p:nvGrpSpPr>
                <p:cNvPr id="12" name="组合 11">
                  <a:extLst>
                    <a:ext uri="{FF2B5EF4-FFF2-40B4-BE49-F238E27FC236}">
                      <a16:creationId xmlns:a16="http://schemas.microsoft.com/office/drawing/2014/main" id="{ED0B6137-F3F7-BD34-E71E-4AAB556D7232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660400" y="4703208"/>
                  <a:ext cx="3795450" cy="1430893"/>
                  <a:chOff x="797462" y="1837904"/>
                  <a:chExt cx="3220935" cy="1535917"/>
                </a:xfrm>
              </p:grpSpPr>
              <p:sp>
                <p:nvSpPr>
                  <p:cNvPr id="22" name="Bullet3">
                    <a:extLst>
                      <a:ext uri="{FF2B5EF4-FFF2-40B4-BE49-F238E27FC236}">
                        <a16:creationId xmlns:a16="http://schemas.microsoft.com/office/drawing/2014/main" id="{531DFA0D-B8A4-8758-AF62-E928E6E3210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797462" y="1837904"/>
                    <a:ext cx="3220935" cy="4525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释放与续订 IP 地址</a:t>
                    </a:r>
                    <a:endParaRPr lang="en-US" dirty="0"/>
                  </a:p>
                </p:txBody>
              </p:sp>
              <p:sp>
                <p:nvSpPr>
                  <p:cNvPr id="23" name="Text3">
                    <a:extLst>
                      <a:ext uri="{FF2B5EF4-FFF2-40B4-BE49-F238E27FC236}">
                        <a16:creationId xmlns:a16="http://schemas.microsoft.com/office/drawing/2014/main" id="{2DAE317C-1478-EA0E-5962-9ABC251BF925}"/>
                      </a:ext>
                    </a:extLst>
                  </p:cNvPr>
                  <p:cNvSpPr/>
                  <p:nvPr/>
                </p:nvSpPr>
                <p:spPr>
                  <a:xfrm>
                    <a:off x="797463" y="2290496"/>
                    <a:ext cx="3220934" cy="108332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使用 IPconfig /release 和 /renew 命令释放并重新获取 IP 地址，适用于 DHCP 分配的网络环境中遇到 IP 冲突或无网络连接的情况。</a:t>
                    </a:r>
                    <a:endParaRPr lang="en-US" dirty="0"/>
                  </a:p>
                </p:txBody>
              </p:sp>
            </p:grpSp>
            <p:grpSp>
              <p:nvGrpSpPr>
                <p:cNvPr id="13" name="组合 12">
                  <a:extLst>
                    <a:ext uri="{FF2B5EF4-FFF2-40B4-BE49-F238E27FC236}">
                      <a16:creationId xmlns:a16="http://schemas.microsoft.com/office/drawing/2014/main" id="{081C757F-DAC1-04BE-CC07-C9F1278F419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4700850" y="1752600"/>
                  <a:ext cx="3795450" cy="1430893"/>
                  <a:chOff x="797462" y="1837904"/>
                  <a:chExt cx="3220935" cy="1535917"/>
                </a:xfrm>
              </p:grpSpPr>
              <p:sp>
                <p:nvSpPr>
                  <p:cNvPr id="20" name="Bullet4">
                    <a:extLst>
                      <a:ext uri="{FF2B5EF4-FFF2-40B4-BE49-F238E27FC236}">
                        <a16:creationId xmlns:a16="http://schemas.microsoft.com/office/drawing/2014/main" id="{03339D7B-65AA-2844-AD33-402FD4061D4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797462" y="1837904"/>
                    <a:ext cx="3220935" cy="4525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显示详细网络信息</a:t>
                    </a:r>
                    <a:endParaRPr lang="en-US" dirty="0"/>
                  </a:p>
                </p:txBody>
              </p:sp>
              <p:sp>
                <p:nvSpPr>
                  <p:cNvPr id="21" name="Text4">
                    <a:extLst>
                      <a:ext uri="{FF2B5EF4-FFF2-40B4-BE49-F238E27FC236}">
                        <a16:creationId xmlns:a16="http://schemas.microsoft.com/office/drawing/2014/main" id="{C8D4A802-3522-43B0-97DC-39B5D659D3AE}"/>
                      </a:ext>
                    </a:extLst>
                  </p:cNvPr>
                  <p:cNvSpPr/>
                  <p:nvPr/>
                </p:nvSpPr>
                <p:spPr>
                  <a:xfrm>
                    <a:off x="797463" y="2290496"/>
                    <a:ext cx="3220934" cy="108332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运行 IPconfig /all 展示详细的网络适配器信息，如 MAC 地址、DNS 服务器列表等，有助于深入分析网络故障原因。</a:t>
                    </a:r>
                    <a:endParaRPr lang="en-US" dirty="0"/>
                  </a:p>
                </p:txBody>
              </p:sp>
            </p:grpSp>
            <p:grpSp>
              <p:nvGrpSpPr>
                <p:cNvPr id="14" name="组合 13">
                  <a:extLst>
                    <a:ext uri="{FF2B5EF4-FFF2-40B4-BE49-F238E27FC236}">
                      <a16:creationId xmlns:a16="http://schemas.microsoft.com/office/drawing/2014/main" id="{45F21535-F6A7-C4B5-164D-8CEE40C2195A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4700850" y="3227905"/>
                  <a:ext cx="3795450" cy="1430893"/>
                  <a:chOff x="797462" y="1837904"/>
                  <a:chExt cx="3220935" cy="1535917"/>
                </a:xfrm>
              </p:grpSpPr>
              <p:sp>
                <p:nvSpPr>
                  <p:cNvPr id="18" name="Bullet5">
                    <a:extLst>
                      <a:ext uri="{FF2B5EF4-FFF2-40B4-BE49-F238E27FC236}">
                        <a16:creationId xmlns:a16="http://schemas.microsoft.com/office/drawing/2014/main" id="{660AA2EB-F466-8E91-9A6C-943CFE0241E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797462" y="1837904"/>
                    <a:ext cx="3220935" cy="4525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检查本地网络连通性</a:t>
                    </a:r>
                    <a:endParaRPr lang="en-US" dirty="0"/>
                  </a:p>
                </p:txBody>
              </p:sp>
              <p:sp>
                <p:nvSpPr>
                  <p:cNvPr id="19" name="Text5">
                    <a:extLst>
                      <a:ext uri="{FF2B5EF4-FFF2-40B4-BE49-F238E27FC236}">
                        <a16:creationId xmlns:a16="http://schemas.microsoft.com/office/drawing/2014/main" id="{8B624965-64A9-098A-FE75-C98733F281FD}"/>
                      </a:ext>
                    </a:extLst>
                  </p:cNvPr>
                  <p:cNvSpPr/>
                  <p:nvPr/>
                </p:nvSpPr>
                <p:spPr>
                  <a:xfrm>
                    <a:off x="797463" y="2290496"/>
                    <a:ext cx="3220934" cy="108332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结合 IPconfig 和 ping 命令测试本地网络连通性，验证设备是否能够成功与网关或其他网络设备通信。</a:t>
                    </a:r>
                    <a:endParaRPr lang="en-US" dirty="0"/>
                  </a:p>
                </p:txBody>
              </p:sp>
            </p:grpSp>
            <p:grpSp>
              <p:nvGrpSpPr>
                <p:cNvPr id="15" name="组合 14">
                  <a:extLst>
                    <a:ext uri="{FF2B5EF4-FFF2-40B4-BE49-F238E27FC236}">
                      <a16:creationId xmlns:a16="http://schemas.microsoft.com/office/drawing/2014/main" id="{31CE6E06-C12E-1862-20B3-15327EB428CF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4700850" y="4703208"/>
                  <a:ext cx="3795450" cy="1430893"/>
                  <a:chOff x="797462" y="1837904"/>
                  <a:chExt cx="3220935" cy="1535917"/>
                </a:xfrm>
              </p:grpSpPr>
              <p:sp>
                <p:nvSpPr>
                  <p:cNvPr id="16" name="Bullet6">
                    <a:extLst>
                      <a:ext uri="{FF2B5EF4-FFF2-40B4-BE49-F238E27FC236}">
                        <a16:creationId xmlns:a16="http://schemas.microsoft.com/office/drawing/2014/main" id="{3B22B2BA-DE70-3749-01EA-BD99B776A34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797462" y="1837904"/>
                    <a:ext cx="3220935" cy="4525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分析网络适配器状态</a:t>
                    </a:r>
                    <a:endParaRPr lang="en-US" dirty="0"/>
                  </a:p>
                </p:txBody>
              </p:sp>
              <p:sp>
                <p:nvSpPr>
                  <p:cNvPr id="17" name="Text6">
                    <a:extLst>
                      <a:ext uri="{FF2B5EF4-FFF2-40B4-BE49-F238E27FC236}">
                        <a16:creationId xmlns:a16="http://schemas.microsoft.com/office/drawing/2014/main" id="{A19ED9EC-FF30-7159-5E77-48FF2261BFED}"/>
                      </a:ext>
                    </a:extLst>
                  </p:cNvPr>
                  <p:cNvSpPr/>
                  <p:nvPr/>
                </p:nvSpPr>
                <p:spPr>
                  <a:xfrm>
                    <a:off x="797463" y="2290496"/>
                    <a:ext cx="3220934" cy="108332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t" anchorCtr="0"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kumimoji="1" lang="zh-CN" altLang="en-US"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利用 IPconfig 输出的适配器状态信息，排查网络接口硬件或驱动程序异常，确保网络适配器正常工作。</a:t>
                    </a:r>
                    <a:endParaRPr lang="en-US" dirty="0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345544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71885" y="166165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IPconfig</a:t>
            </a:r>
            <a:r>
              <a:rPr lang="en-US" dirty="0" smtClean="0"/>
              <a:t> </a:t>
            </a:r>
            <a:r>
              <a:rPr lang="zh-CN" altLang="en-US" dirty="0" smtClean="0"/>
              <a:t>的实际案例分析</a:t>
            </a:r>
            <a:endParaRPr lang="zh-CN" altLang="en-US" dirty="0"/>
          </a:p>
        </p:txBody>
      </p:sp>
      <p:grpSp>
        <p:nvGrpSpPr>
          <p:cNvPr id="4" name="7841edd9-cfde-4a65-80ba-be7f8d06aedc.source.5.zh-Hans.pptx">
            <a:extLst>
              <a:ext uri="{FF2B5EF4-FFF2-40B4-BE49-F238E27FC236}">
                <a16:creationId xmlns:a16="http://schemas.microsoft.com/office/drawing/2014/main" id="{3F8A1CDF-49B5-5880-865C-78D58FB7E480}"/>
              </a:ext>
            </a:extLst>
          </p:cNvPr>
          <p:cNvGrpSpPr/>
          <p:nvPr/>
        </p:nvGrpSpPr>
        <p:grpSpPr>
          <a:xfrm>
            <a:off x="261220" y="965200"/>
            <a:ext cx="8603380" cy="4915041"/>
            <a:chOff x="673100" y="1130300"/>
            <a:chExt cx="10845800" cy="5003800"/>
          </a:xfrm>
        </p:grpSpPr>
        <p:sp>
          <p:nvSpPr>
            <p:cNvPr id="5" name="PictureMisc1">
              <a:extLst>
                <a:ext uri="{FF2B5EF4-FFF2-40B4-BE49-F238E27FC236}">
                  <a16:creationId xmlns:a16="http://schemas.microsoft.com/office/drawing/2014/main" id="{AE39EA7B-38FC-0F07-6406-B8A9043C1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100" y="1130300"/>
              <a:ext cx="4117975" cy="5003800"/>
            </a:xfrm>
            <a:custGeom>
              <a:avLst/>
              <a:gdLst>
                <a:gd name="connsiteX0" fmla="*/ 0 w 4117975"/>
                <a:gd name="connsiteY0" fmla="*/ 0 h 6134098"/>
                <a:gd name="connsiteX1" fmla="*/ 4117975 w 4117975"/>
                <a:gd name="connsiteY1" fmla="*/ 0 h 6134098"/>
                <a:gd name="connsiteX2" fmla="*/ 4117975 w 4117975"/>
                <a:gd name="connsiteY2" fmla="*/ 6134098 h 6134098"/>
                <a:gd name="connsiteX3" fmla="*/ 0 w 4117975"/>
                <a:gd name="connsiteY3" fmla="*/ 6134098 h 6134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17975" h="6134098">
                  <a:moveTo>
                    <a:pt x="0" y="0"/>
                  </a:moveTo>
                  <a:lnTo>
                    <a:pt x="4117975" y="0"/>
                  </a:lnTo>
                  <a:lnTo>
                    <a:pt x="4117975" y="6134098"/>
                  </a:lnTo>
                  <a:lnTo>
                    <a:pt x="0" y="6134098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-71703" r="-71703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C60A5081-EB60-0BEF-99FD-11300BB4E1A1}"/>
                </a:ext>
              </a:extLst>
            </p:cNvPr>
            <p:cNvGrpSpPr/>
            <p:nvPr/>
          </p:nvGrpSpPr>
          <p:grpSpPr>
            <a:xfrm>
              <a:off x="673100" y="1130300"/>
              <a:ext cx="10845800" cy="5003800"/>
              <a:chOff x="673100" y="1130300"/>
              <a:chExt cx="10845800" cy="5003800"/>
            </a:xfrm>
          </p:grpSpPr>
          <p:sp>
            <p:nvSpPr>
              <p:cNvPr id="7" name="Title">
                <a:extLst>
                  <a:ext uri="{FF2B5EF4-FFF2-40B4-BE49-F238E27FC236}">
                    <a16:creationId xmlns:a16="http://schemas.microsoft.com/office/drawing/2014/main" id="{5BEBF66A-96A9-8BCD-B733-2F4F6EAB3B1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3100" y="1130300"/>
                <a:ext cx="4117975" cy="1467757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</p:spPr>
            <p:txBody>
              <a:bodyPr vert="horz" wrap="square" rtlCol="0" anchor="ctr" anchorCtr="0">
                <a:normAutofit/>
              </a:bodyPr>
              <a:lstStyle/>
              <a:p>
                <a:r>
                  <a:rPr lang="zh-CN" altLang="en-US" sz="2400" b="1" dirty="0">
                    <a:cs typeface="+mn-ea"/>
                    <a:sym typeface="+mn-lt"/>
                  </a:rPr>
                  <a:t>分享实际工作中 IPconfig 的使用经验</a:t>
                </a:r>
                <a:endParaRPr lang="en-US" dirty="0"/>
              </a:p>
            </p:txBody>
          </p:sp>
          <p:grpSp>
            <p:nvGrpSpPr>
              <p:cNvPr id="8" name="组合 1">
                <a:extLst>
                  <a:ext uri="{FF2B5EF4-FFF2-40B4-BE49-F238E27FC236}">
                    <a16:creationId xmlns:a16="http://schemas.microsoft.com/office/drawing/2014/main" id="{510B70B5-47D3-508C-4C6C-7D64EF15F060}"/>
                  </a:ext>
                </a:extLst>
              </p:cNvPr>
              <p:cNvGrpSpPr/>
              <p:nvPr/>
            </p:nvGrpSpPr>
            <p:grpSpPr>
              <a:xfrm>
                <a:off x="5181600" y="1130300"/>
                <a:ext cx="6337300" cy="960272"/>
                <a:chOff x="5181600" y="1130300"/>
                <a:chExt cx="6337300" cy="960272"/>
              </a:xfrm>
            </p:grpSpPr>
            <p:sp>
              <p:nvSpPr>
                <p:cNvPr id="25" name="Shape1">
                  <a:extLst>
                    <a:ext uri="{FF2B5EF4-FFF2-40B4-BE49-F238E27FC236}">
                      <a16:creationId xmlns:a16="http://schemas.microsoft.com/office/drawing/2014/main" id="{4D77BEF1-4A38-D3FC-FF0B-C94A3D2D10E5}"/>
                    </a:ext>
                  </a:extLst>
                </p:cNvPr>
                <p:cNvSpPr/>
                <p:nvPr/>
              </p:nvSpPr>
              <p:spPr bwMode="auto">
                <a:xfrm flipH="1">
                  <a:off x="5181600" y="1175446"/>
                  <a:ext cx="237539" cy="213715"/>
                </a:xfrm>
                <a:custGeom>
                  <a:avLst/>
                  <a:gdLst>
                    <a:gd name="T0" fmla="*/ 608 w 608"/>
                    <a:gd name="T1" fmla="*/ 0 h 608"/>
                    <a:gd name="T2" fmla="*/ 0 w 608"/>
                    <a:gd name="T3" fmla="*/ 0 h 608"/>
                    <a:gd name="T4" fmla="*/ 608 w 608"/>
                    <a:gd name="T5" fmla="*/ 608 h 608"/>
                    <a:gd name="T6" fmla="*/ 608 w 608"/>
                    <a:gd name="T7" fmla="*/ 0 h 6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08" h="608">
                      <a:moveTo>
                        <a:pt x="608" y="0"/>
                      </a:moveTo>
                      <a:lnTo>
                        <a:pt x="0" y="0"/>
                      </a:lnTo>
                      <a:lnTo>
                        <a:pt x="608" y="608"/>
                      </a:ln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3175">
                  <a:noFill/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Bullet1">
                  <a:extLst>
                    <a:ext uri="{FF2B5EF4-FFF2-40B4-BE49-F238E27FC236}">
                      <a16:creationId xmlns:a16="http://schemas.microsoft.com/office/drawing/2014/main" id="{525C48F3-2627-43EB-EDEE-00D720176FA9}"/>
                    </a:ext>
                  </a:extLst>
                </p:cNvPr>
                <p:cNvSpPr txBox="1"/>
                <p:nvPr/>
              </p:nvSpPr>
              <p:spPr>
                <a:xfrm>
                  <a:off x="5689600" y="1130300"/>
                  <a:ext cx="5829300" cy="428232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ctr" anchorCtr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网络配置查看</a:t>
                  </a:r>
                  <a:endParaRPr lang="en-US" dirty="0"/>
                </a:p>
              </p:txBody>
            </p:sp>
            <p:sp>
              <p:nvSpPr>
                <p:cNvPr id="27" name="Text1">
                  <a:extLst>
                    <a:ext uri="{FF2B5EF4-FFF2-40B4-BE49-F238E27FC236}">
                      <a16:creationId xmlns:a16="http://schemas.microsoft.com/office/drawing/2014/main" id="{FE660363-726E-7385-E3E9-0381C6E8D43C}"/>
                    </a:ext>
                  </a:extLst>
                </p:cNvPr>
                <p:cNvSpPr txBox="1"/>
                <p:nvPr/>
              </p:nvSpPr>
              <p:spPr>
                <a:xfrm>
                  <a:off x="5689600" y="1558531"/>
                  <a:ext cx="5829300" cy="532041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t" anchorCtr="0">
                  <a:normAutofit lnSpcReduction="10000"/>
                </a:bodyPr>
                <a:lstStyle/>
                <a:p>
                  <a:pPr lvl="0"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使用 IPconfig 查看网络配置信息，包括 IPv4 地址、子网掩码和默认网关等关键参数，帮助快速了解当前网络环境。</a:t>
                  </a:r>
                  <a:endParaRPr lang="en-US" dirty="0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98FEC953-F29B-882C-FFE3-A55C47D6ADAB}"/>
                  </a:ext>
                </a:extLst>
              </p:cNvPr>
              <p:cNvGrpSpPr/>
              <p:nvPr/>
            </p:nvGrpSpPr>
            <p:grpSpPr>
              <a:xfrm>
                <a:off x="5181600" y="2141182"/>
                <a:ext cx="6337300" cy="960272"/>
                <a:chOff x="5181600" y="1979960"/>
                <a:chExt cx="6337300" cy="960272"/>
              </a:xfrm>
            </p:grpSpPr>
            <p:sp>
              <p:nvSpPr>
                <p:cNvPr id="22" name="Shape2">
                  <a:extLst>
                    <a:ext uri="{FF2B5EF4-FFF2-40B4-BE49-F238E27FC236}">
                      <a16:creationId xmlns:a16="http://schemas.microsoft.com/office/drawing/2014/main" id="{FFA0B12D-410E-EF2B-681A-2E7876561C46}"/>
                    </a:ext>
                  </a:extLst>
                </p:cNvPr>
                <p:cNvSpPr/>
                <p:nvPr/>
              </p:nvSpPr>
              <p:spPr bwMode="auto">
                <a:xfrm flipH="1">
                  <a:off x="5181600" y="2025106"/>
                  <a:ext cx="237539" cy="213715"/>
                </a:xfrm>
                <a:custGeom>
                  <a:avLst/>
                  <a:gdLst>
                    <a:gd name="T0" fmla="*/ 608 w 608"/>
                    <a:gd name="T1" fmla="*/ 0 h 608"/>
                    <a:gd name="T2" fmla="*/ 0 w 608"/>
                    <a:gd name="T3" fmla="*/ 0 h 608"/>
                    <a:gd name="T4" fmla="*/ 608 w 608"/>
                    <a:gd name="T5" fmla="*/ 608 h 608"/>
                    <a:gd name="T6" fmla="*/ 608 w 608"/>
                    <a:gd name="T7" fmla="*/ 0 h 6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08" h="608">
                      <a:moveTo>
                        <a:pt x="608" y="0"/>
                      </a:moveTo>
                      <a:lnTo>
                        <a:pt x="0" y="0"/>
                      </a:lnTo>
                      <a:lnTo>
                        <a:pt x="608" y="608"/>
                      </a:ln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3175">
                  <a:noFill/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23" name="Bullet2">
                  <a:extLst>
                    <a:ext uri="{FF2B5EF4-FFF2-40B4-BE49-F238E27FC236}">
                      <a16:creationId xmlns:a16="http://schemas.microsoft.com/office/drawing/2014/main" id="{FF3DEBE8-6C1F-FCAD-B61E-F1628EFCF18E}"/>
                    </a:ext>
                  </a:extLst>
                </p:cNvPr>
                <p:cNvSpPr txBox="1"/>
                <p:nvPr/>
              </p:nvSpPr>
              <p:spPr>
                <a:xfrm>
                  <a:off x="5689600" y="1979960"/>
                  <a:ext cx="5829300" cy="428232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ctr" anchorCtr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DNS 服务器设置</a:t>
                  </a:r>
                  <a:endParaRPr lang="en-US" dirty="0"/>
                </a:p>
              </p:txBody>
            </p:sp>
            <p:sp>
              <p:nvSpPr>
                <p:cNvPr id="24" name="Text2">
                  <a:extLst>
                    <a:ext uri="{FF2B5EF4-FFF2-40B4-BE49-F238E27FC236}">
                      <a16:creationId xmlns:a16="http://schemas.microsoft.com/office/drawing/2014/main" id="{20462026-5BA5-666E-7510-44AC55B418E1}"/>
                    </a:ext>
                  </a:extLst>
                </p:cNvPr>
                <p:cNvSpPr txBox="1"/>
                <p:nvPr/>
              </p:nvSpPr>
              <p:spPr>
                <a:xfrm>
                  <a:off x="5689600" y="2408191"/>
                  <a:ext cx="5829300" cy="532041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t" anchorCtr="0">
                  <a:normAutofit lnSpcReduction="10000"/>
                </a:bodyPr>
                <a:lstStyle/>
                <a:p>
                  <a:pPr lvl="0"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分析 IPconfig 在实际工作中如何显示 DNS 服务器地址，帮助用户确认或修改 DNS 设置以解决域名解析问题。</a:t>
                  </a:r>
                  <a:endParaRPr lang="en-US" dirty="0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D6E4F400-C194-CD96-D293-E36E1393A407}"/>
                  </a:ext>
                </a:extLst>
              </p:cNvPr>
              <p:cNvGrpSpPr/>
              <p:nvPr/>
            </p:nvGrpSpPr>
            <p:grpSpPr>
              <a:xfrm>
                <a:off x="5181600" y="3152064"/>
                <a:ext cx="6337300" cy="960272"/>
                <a:chOff x="5181600" y="2829620"/>
                <a:chExt cx="6337300" cy="960272"/>
              </a:xfrm>
            </p:grpSpPr>
            <p:sp>
              <p:nvSpPr>
                <p:cNvPr id="19" name="Shape3">
                  <a:extLst>
                    <a:ext uri="{FF2B5EF4-FFF2-40B4-BE49-F238E27FC236}">
                      <a16:creationId xmlns:a16="http://schemas.microsoft.com/office/drawing/2014/main" id="{2C86B963-4CD8-2EFD-E161-CB3C3C03BDD4}"/>
                    </a:ext>
                  </a:extLst>
                </p:cNvPr>
                <p:cNvSpPr/>
                <p:nvPr/>
              </p:nvSpPr>
              <p:spPr bwMode="auto">
                <a:xfrm flipH="1">
                  <a:off x="5181600" y="2874766"/>
                  <a:ext cx="237539" cy="213715"/>
                </a:xfrm>
                <a:custGeom>
                  <a:avLst/>
                  <a:gdLst>
                    <a:gd name="T0" fmla="*/ 608 w 608"/>
                    <a:gd name="T1" fmla="*/ 0 h 608"/>
                    <a:gd name="T2" fmla="*/ 0 w 608"/>
                    <a:gd name="T3" fmla="*/ 0 h 608"/>
                    <a:gd name="T4" fmla="*/ 608 w 608"/>
                    <a:gd name="T5" fmla="*/ 608 h 608"/>
                    <a:gd name="T6" fmla="*/ 608 w 608"/>
                    <a:gd name="T7" fmla="*/ 0 h 6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08" h="608">
                      <a:moveTo>
                        <a:pt x="608" y="0"/>
                      </a:moveTo>
                      <a:lnTo>
                        <a:pt x="0" y="0"/>
                      </a:lnTo>
                      <a:lnTo>
                        <a:pt x="608" y="608"/>
                      </a:ln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3175">
                  <a:noFill/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20" name="Bullet3">
                  <a:extLst>
                    <a:ext uri="{FF2B5EF4-FFF2-40B4-BE49-F238E27FC236}">
                      <a16:creationId xmlns:a16="http://schemas.microsoft.com/office/drawing/2014/main" id="{E2FECD1A-EC57-3958-AFC7-47D5AB4E3454}"/>
                    </a:ext>
                  </a:extLst>
                </p:cNvPr>
                <p:cNvSpPr txBox="1"/>
                <p:nvPr/>
              </p:nvSpPr>
              <p:spPr>
                <a:xfrm>
                  <a:off x="5689600" y="2829620"/>
                  <a:ext cx="5829300" cy="428232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ctr" anchorCtr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动态 IP 地址释放</a:t>
                  </a:r>
                  <a:endParaRPr lang="en-US" dirty="0"/>
                </a:p>
              </p:txBody>
            </p:sp>
            <p:sp>
              <p:nvSpPr>
                <p:cNvPr id="21" name="Text3">
                  <a:extLst>
                    <a:ext uri="{FF2B5EF4-FFF2-40B4-BE49-F238E27FC236}">
                      <a16:creationId xmlns:a16="http://schemas.microsoft.com/office/drawing/2014/main" id="{70F7BADE-7C16-BB5F-AAEA-E78041B26872}"/>
                    </a:ext>
                  </a:extLst>
                </p:cNvPr>
                <p:cNvSpPr txBox="1"/>
                <p:nvPr/>
              </p:nvSpPr>
              <p:spPr>
                <a:xfrm>
                  <a:off x="5689600" y="3257851"/>
                  <a:ext cx="5829300" cy="532041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t" anchorCtr="0">
                  <a:normAutofit lnSpcReduction="10000"/>
                </a:bodyPr>
                <a:lstStyle/>
                <a:p>
                  <a:pPr lvl="0"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通过 IPconfig /release 命令释放动态分配的 IP 地址，适用于需要重新获取 IP 地址或解决网络冲突的情况。</a:t>
                  </a:r>
                  <a:endParaRPr lang="en-US" dirty="0"/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838A81DD-95AB-DFB7-AB4B-7A5DB91A23C8}"/>
                  </a:ext>
                </a:extLst>
              </p:cNvPr>
              <p:cNvGrpSpPr/>
              <p:nvPr/>
            </p:nvGrpSpPr>
            <p:grpSpPr>
              <a:xfrm>
                <a:off x="5181600" y="4162946"/>
                <a:ext cx="6337300" cy="960272"/>
                <a:chOff x="5181600" y="3679280"/>
                <a:chExt cx="6337300" cy="960272"/>
              </a:xfrm>
            </p:grpSpPr>
            <p:sp>
              <p:nvSpPr>
                <p:cNvPr id="16" name="Shape4">
                  <a:extLst>
                    <a:ext uri="{FF2B5EF4-FFF2-40B4-BE49-F238E27FC236}">
                      <a16:creationId xmlns:a16="http://schemas.microsoft.com/office/drawing/2014/main" id="{F563293E-5399-417D-5DE5-2DFA26E6B6FF}"/>
                    </a:ext>
                  </a:extLst>
                </p:cNvPr>
                <p:cNvSpPr/>
                <p:nvPr/>
              </p:nvSpPr>
              <p:spPr bwMode="auto">
                <a:xfrm flipH="1">
                  <a:off x="5181600" y="3724426"/>
                  <a:ext cx="237539" cy="213715"/>
                </a:xfrm>
                <a:custGeom>
                  <a:avLst/>
                  <a:gdLst>
                    <a:gd name="T0" fmla="*/ 608 w 608"/>
                    <a:gd name="T1" fmla="*/ 0 h 608"/>
                    <a:gd name="T2" fmla="*/ 0 w 608"/>
                    <a:gd name="T3" fmla="*/ 0 h 608"/>
                    <a:gd name="T4" fmla="*/ 608 w 608"/>
                    <a:gd name="T5" fmla="*/ 608 h 608"/>
                    <a:gd name="T6" fmla="*/ 608 w 608"/>
                    <a:gd name="T7" fmla="*/ 0 h 6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08" h="608">
                      <a:moveTo>
                        <a:pt x="608" y="0"/>
                      </a:moveTo>
                      <a:lnTo>
                        <a:pt x="0" y="0"/>
                      </a:lnTo>
                      <a:lnTo>
                        <a:pt x="608" y="608"/>
                      </a:ln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3175">
                  <a:noFill/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7" name="Bullet4">
                  <a:extLst>
                    <a:ext uri="{FF2B5EF4-FFF2-40B4-BE49-F238E27FC236}">
                      <a16:creationId xmlns:a16="http://schemas.microsoft.com/office/drawing/2014/main" id="{F3BFEB6E-E5B3-1439-9C5F-B7905F4F1D06}"/>
                    </a:ext>
                  </a:extLst>
                </p:cNvPr>
                <p:cNvSpPr txBox="1"/>
                <p:nvPr/>
              </p:nvSpPr>
              <p:spPr>
                <a:xfrm>
                  <a:off x="5689600" y="3679280"/>
                  <a:ext cx="5829300" cy="428232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ctr" anchorCtr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动态 IP 地址更新</a:t>
                  </a:r>
                  <a:endParaRPr lang="en-US" dirty="0"/>
                </a:p>
              </p:txBody>
            </p:sp>
            <p:sp>
              <p:nvSpPr>
                <p:cNvPr id="18" name="Text4">
                  <a:extLst>
                    <a:ext uri="{FF2B5EF4-FFF2-40B4-BE49-F238E27FC236}">
                      <a16:creationId xmlns:a16="http://schemas.microsoft.com/office/drawing/2014/main" id="{38146D37-4F61-A6F6-C36C-1D1E0FFF1AC3}"/>
                    </a:ext>
                  </a:extLst>
                </p:cNvPr>
                <p:cNvSpPr txBox="1"/>
                <p:nvPr/>
              </p:nvSpPr>
              <p:spPr>
                <a:xfrm>
                  <a:off x="5689600" y="4107511"/>
                  <a:ext cx="5829300" cy="532041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t" anchorCtr="0">
                  <a:normAutofit lnSpcReduction="10000"/>
                </a:bodyPr>
                <a:lstStyle/>
                <a:p>
                  <a:pPr lvl="0"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利用 IPconfig /renew 命令重新获取 IP 地址，确保设备能够正确连接到网络并获得新的网络配置。</a:t>
                  </a:r>
                  <a:endParaRPr lang="en-US" dirty="0"/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4330F75F-DAC6-A36A-309E-EDEBACFBBC12}"/>
                  </a:ext>
                </a:extLst>
              </p:cNvPr>
              <p:cNvGrpSpPr/>
              <p:nvPr/>
            </p:nvGrpSpPr>
            <p:grpSpPr>
              <a:xfrm>
                <a:off x="5181600" y="5173828"/>
                <a:ext cx="6337300" cy="960272"/>
                <a:chOff x="5181600" y="4528940"/>
                <a:chExt cx="6337300" cy="960272"/>
              </a:xfrm>
            </p:grpSpPr>
            <p:sp>
              <p:nvSpPr>
                <p:cNvPr id="13" name="Shape5">
                  <a:extLst>
                    <a:ext uri="{FF2B5EF4-FFF2-40B4-BE49-F238E27FC236}">
                      <a16:creationId xmlns:a16="http://schemas.microsoft.com/office/drawing/2014/main" id="{55D176E0-4393-4D6D-FC7F-A55C96C0CF86}"/>
                    </a:ext>
                  </a:extLst>
                </p:cNvPr>
                <p:cNvSpPr/>
                <p:nvPr/>
              </p:nvSpPr>
              <p:spPr bwMode="auto">
                <a:xfrm flipH="1">
                  <a:off x="5181600" y="4574086"/>
                  <a:ext cx="237539" cy="213715"/>
                </a:xfrm>
                <a:custGeom>
                  <a:avLst/>
                  <a:gdLst>
                    <a:gd name="T0" fmla="*/ 608 w 608"/>
                    <a:gd name="T1" fmla="*/ 0 h 608"/>
                    <a:gd name="T2" fmla="*/ 0 w 608"/>
                    <a:gd name="T3" fmla="*/ 0 h 608"/>
                    <a:gd name="T4" fmla="*/ 608 w 608"/>
                    <a:gd name="T5" fmla="*/ 608 h 608"/>
                    <a:gd name="T6" fmla="*/ 608 w 608"/>
                    <a:gd name="T7" fmla="*/ 0 h 6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08" h="608">
                      <a:moveTo>
                        <a:pt x="608" y="0"/>
                      </a:moveTo>
                      <a:lnTo>
                        <a:pt x="0" y="0"/>
                      </a:lnTo>
                      <a:lnTo>
                        <a:pt x="608" y="608"/>
                      </a:ln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3175">
                  <a:noFill/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4" name="Bullet5">
                  <a:extLst>
                    <a:ext uri="{FF2B5EF4-FFF2-40B4-BE49-F238E27FC236}">
                      <a16:creationId xmlns:a16="http://schemas.microsoft.com/office/drawing/2014/main" id="{5CAEDDD3-4A8E-F9E4-958B-FA4ADF6903BE}"/>
                    </a:ext>
                  </a:extLst>
                </p:cNvPr>
                <p:cNvSpPr txBox="1"/>
                <p:nvPr/>
              </p:nvSpPr>
              <p:spPr>
                <a:xfrm>
                  <a:off x="5689600" y="4528940"/>
                  <a:ext cx="5829300" cy="428232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ctr" anchorCtr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故障排查案例</a:t>
                  </a:r>
                  <a:endParaRPr lang="en-US" dirty="0"/>
                </a:p>
              </p:txBody>
            </p:sp>
            <p:sp>
              <p:nvSpPr>
                <p:cNvPr id="15" name="Text5">
                  <a:extLst>
                    <a:ext uri="{FF2B5EF4-FFF2-40B4-BE49-F238E27FC236}">
                      <a16:creationId xmlns:a16="http://schemas.microsoft.com/office/drawing/2014/main" id="{BA7A6C84-7158-ED68-2F90-555505915D13}"/>
                    </a:ext>
                  </a:extLst>
                </p:cNvPr>
                <p:cNvSpPr txBox="1"/>
                <p:nvPr/>
              </p:nvSpPr>
              <p:spPr>
                <a:xfrm>
                  <a:off x="5689600" y="4957171"/>
                  <a:ext cx="5829300" cy="532041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t" anchorCtr="0">
                  <a:normAutofit lnSpcReduction="10000"/>
                </a:bodyPr>
                <a:lstStyle/>
                <a:p>
                  <a:pPr lvl="0"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结合实际案例，展示如何通过 IPconfig 命令定位网络故障，如无法连接互联网或本地网络通信异常等问题。</a:t>
                  </a:r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3099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52400" y="1285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IPconfig</a:t>
            </a:r>
            <a:r>
              <a:rPr lang="en-US" dirty="0" smtClean="0"/>
              <a:t> </a:t>
            </a:r>
            <a:r>
              <a:rPr lang="zh-CN" altLang="en-US" dirty="0" smtClean="0"/>
              <a:t>命令的扩展功能</a:t>
            </a:r>
            <a:endParaRPr lang="zh-CN" altLang="en-US" dirty="0"/>
          </a:p>
        </p:txBody>
      </p:sp>
      <p:grpSp>
        <p:nvGrpSpPr>
          <p:cNvPr id="4" name="643f97ef-553e-4a3c-afa9-a63b2da977ae.source.5.zh-Hans.pptx">
            <a:extLst>
              <a:ext uri="{FF2B5EF4-FFF2-40B4-BE49-F238E27FC236}">
                <a16:creationId xmlns:a16="http://schemas.microsoft.com/office/drawing/2014/main" id="{5E52C740-9C07-E761-E603-62000E2A5160}"/>
              </a:ext>
            </a:extLst>
          </p:cNvPr>
          <p:cNvGrpSpPr/>
          <p:nvPr/>
        </p:nvGrpSpPr>
        <p:grpSpPr>
          <a:xfrm>
            <a:off x="254000" y="1028700"/>
            <a:ext cx="8737599" cy="5071476"/>
            <a:chOff x="669925" y="1130300"/>
            <a:chExt cx="10850563" cy="500380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F2050A2-60F1-3D92-11FF-52FA054CDEAE}"/>
                </a:ext>
              </a:extLst>
            </p:cNvPr>
            <p:cNvGrpSpPr/>
            <p:nvPr/>
          </p:nvGrpSpPr>
          <p:grpSpPr>
            <a:xfrm>
              <a:off x="669925" y="1130300"/>
              <a:ext cx="7340600" cy="5003800"/>
              <a:chOff x="669925" y="1130300"/>
              <a:chExt cx="7340600" cy="5003800"/>
            </a:xfrm>
          </p:grpSpPr>
          <p:sp>
            <p:nvSpPr>
              <p:cNvPr id="25" name="Text1">
                <a:extLst>
                  <a:ext uri="{FF2B5EF4-FFF2-40B4-BE49-F238E27FC236}">
                    <a16:creationId xmlns:a16="http://schemas.microsoft.com/office/drawing/2014/main" id="{34CFCE08-8337-4B79-A3DA-D058932475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925" y="1545680"/>
                <a:ext cx="3101975" cy="116402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200" dirty="0">
                    <a:cs typeface="+mn-ea"/>
                    <a:sym typeface="+mn-lt"/>
                  </a:rPr>
                  <a:t>使用 ipconfig /flushdns 命令清除本地DNS缓存，解决因缓存导致的域名解析问题，提升网络访问效率。</a:t>
                </a:r>
                <a:endParaRPr lang="en-US" dirty="0"/>
              </a:p>
            </p:txBody>
          </p:sp>
          <p:sp>
            <p:nvSpPr>
              <p:cNvPr id="26" name="Bullet1">
                <a:extLst>
                  <a:ext uri="{FF2B5EF4-FFF2-40B4-BE49-F238E27FC236}">
                    <a16:creationId xmlns:a16="http://schemas.microsoft.com/office/drawing/2014/main" id="{BB9CC595-AE1A-B3BE-696B-C7DBF45058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9925" y="1130300"/>
                <a:ext cx="3101975" cy="415379"/>
              </a:xfrm>
              <a:prstGeom prst="rect">
                <a:avLst/>
              </a:prstGeom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lvl="0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b="1" dirty="0">
                    <a:cs typeface="+mn-ea"/>
                    <a:sym typeface="+mn-lt"/>
                  </a:rPr>
                  <a:t>清除DNS缓存</a:t>
                </a:r>
                <a:endParaRPr lang="en-US" dirty="0"/>
              </a:p>
            </p:txBody>
          </p:sp>
          <p:sp>
            <p:nvSpPr>
              <p:cNvPr id="27" name="PictureMisc1">
                <a:extLst>
                  <a:ext uri="{FF2B5EF4-FFF2-40B4-BE49-F238E27FC236}">
                    <a16:creationId xmlns:a16="http://schemas.microsoft.com/office/drawing/2014/main" id="{CE10C265-D752-FF3D-3943-B76CFD8C0360}"/>
                  </a:ext>
                </a:extLst>
              </p:cNvPr>
              <p:cNvSpPr/>
              <p:nvPr/>
            </p:nvSpPr>
            <p:spPr>
              <a:xfrm>
                <a:off x="4181475" y="1130300"/>
                <a:ext cx="3829050" cy="5003800"/>
              </a:xfrm>
              <a:prstGeom prst="roundRect">
                <a:avLst>
                  <a:gd name="adj" fmla="val 5452"/>
                </a:avLst>
              </a:prstGeom>
              <a:blipFill>
                <a:blip r:embed="rId3"/>
                <a:srcRect/>
                <a:stretch>
                  <a:fillRect l="-48009" r="-48009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IconBackground1">
                <a:extLst>
                  <a:ext uri="{FF2B5EF4-FFF2-40B4-BE49-F238E27FC236}">
                    <a16:creationId xmlns:a16="http://schemas.microsoft.com/office/drawing/2014/main" id="{DE80B88C-B561-EC29-44F2-44A708AED1F1}"/>
                  </a:ext>
                </a:extLst>
              </p:cNvPr>
              <p:cNvSpPr/>
              <p:nvPr/>
            </p:nvSpPr>
            <p:spPr>
              <a:xfrm>
                <a:off x="3873545" y="2044173"/>
                <a:ext cx="612956" cy="612956"/>
              </a:xfrm>
              <a:prstGeom prst="ellipse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9" name="IconMisc1">
                <a:extLst>
                  <a:ext uri="{FF2B5EF4-FFF2-40B4-BE49-F238E27FC236}">
                    <a16:creationId xmlns:a16="http://schemas.microsoft.com/office/drawing/2014/main" id="{E52369C5-2CCE-435B-A5A0-ABDA7B60B513}"/>
                  </a:ext>
                </a:extLst>
              </p:cNvPr>
              <p:cNvSpPr/>
              <p:nvPr/>
            </p:nvSpPr>
            <p:spPr bwMode="auto">
              <a:xfrm>
                <a:off x="4022331" y="2221230"/>
                <a:ext cx="315385" cy="258842"/>
              </a:xfrm>
              <a:custGeom>
                <a:avLst/>
                <a:gdLst>
                  <a:gd name="T0" fmla="*/ 318 w 753"/>
                  <a:gd name="T1" fmla="*/ 47 h 619"/>
                  <a:gd name="T2" fmla="*/ 369 w 753"/>
                  <a:gd name="T3" fmla="*/ 69 h 619"/>
                  <a:gd name="T4" fmla="*/ 458 w 753"/>
                  <a:gd name="T5" fmla="*/ 8 h 619"/>
                  <a:gd name="T6" fmla="*/ 383 w 753"/>
                  <a:gd name="T7" fmla="*/ 112 h 619"/>
                  <a:gd name="T8" fmla="*/ 355 w 753"/>
                  <a:gd name="T9" fmla="*/ 112 h 619"/>
                  <a:gd name="T10" fmla="*/ 650 w 753"/>
                  <a:gd name="T11" fmla="*/ 296 h 619"/>
                  <a:gd name="T12" fmla="*/ 690 w 753"/>
                  <a:gd name="T13" fmla="*/ 579 h 619"/>
                  <a:gd name="T14" fmla="*/ 690 w 753"/>
                  <a:gd name="T15" fmla="*/ 619 h 619"/>
                  <a:gd name="T16" fmla="*/ 43 w 753"/>
                  <a:gd name="T17" fmla="*/ 599 h 619"/>
                  <a:gd name="T18" fmla="*/ 103 w 753"/>
                  <a:gd name="T19" fmla="*/ 579 h 619"/>
                  <a:gd name="T20" fmla="*/ 0 w 753"/>
                  <a:gd name="T21" fmla="*/ 173 h 619"/>
                  <a:gd name="T22" fmla="*/ 115 w 753"/>
                  <a:gd name="T23" fmla="*/ 68 h 619"/>
                  <a:gd name="T24" fmla="*/ 267 w 753"/>
                  <a:gd name="T25" fmla="*/ 64 h 619"/>
                  <a:gd name="T26" fmla="*/ 377 w 753"/>
                  <a:gd name="T27" fmla="*/ 138 h 619"/>
                  <a:gd name="T28" fmla="*/ 486 w 753"/>
                  <a:gd name="T29" fmla="*/ 64 h 619"/>
                  <a:gd name="T30" fmla="*/ 638 w 753"/>
                  <a:gd name="T31" fmla="*/ 68 h 619"/>
                  <a:gd name="T32" fmla="*/ 753 w 753"/>
                  <a:gd name="T33" fmla="*/ 173 h 619"/>
                  <a:gd name="T34" fmla="*/ 610 w 753"/>
                  <a:gd name="T35" fmla="*/ 579 h 619"/>
                  <a:gd name="T36" fmla="*/ 544 w 753"/>
                  <a:gd name="T37" fmla="*/ 266 h 619"/>
                  <a:gd name="T38" fmla="*/ 377 w 753"/>
                  <a:gd name="T39" fmla="*/ 266 h 619"/>
                  <a:gd name="T40" fmla="*/ 209 w 753"/>
                  <a:gd name="T41" fmla="*/ 266 h 619"/>
                  <a:gd name="T42" fmla="*/ 143 w 753"/>
                  <a:gd name="T43" fmla="*/ 579 h 619"/>
                  <a:gd name="T44" fmla="*/ 412 w 753"/>
                  <a:gd name="T45" fmla="*/ 352 h 619"/>
                  <a:gd name="T46" fmla="*/ 567 w 753"/>
                  <a:gd name="T47" fmla="*/ 332 h 619"/>
                  <a:gd name="T48" fmla="*/ 587 w 753"/>
                  <a:gd name="T49" fmla="*/ 579 h 619"/>
                  <a:gd name="T50" fmla="*/ 389 w 753"/>
                  <a:gd name="T51" fmla="*/ 352 h 619"/>
                  <a:gd name="T52" fmla="*/ 369 w 753"/>
                  <a:gd name="T53" fmla="*/ 535 h 619"/>
                  <a:gd name="T54" fmla="*/ 166 w 753"/>
                  <a:gd name="T55" fmla="*/ 515 h 619"/>
                  <a:gd name="T56" fmla="*/ 186 w 753"/>
                  <a:gd name="T57" fmla="*/ 332 h 619"/>
                  <a:gd name="T58" fmla="*/ 389 w 753"/>
                  <a:gd name="T59" fmla="*/ 352 h 619"/>
                  <a:gd name="T60" fmla="*/ 206 w 753"/>
                  <a:gd name="T61" fmla="*/ 372 h 619"/>
                  <a:gd name="T62" fmla="*/ 349 w 753"/>
                  <a:gd name="T63" fmla="*/ 495 h 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53" h="619">
                    <a:moveTo>
                      <a:pt x="318" y="75"/>
                    </a:moveTo>
                    <a:cubicBezTo>
                      <a:pt x="311" y="67"/>
                      <a:pt x="311" y="55"/>
                      <a:pt x="318" y="47"/>
                    </a:cubicBezTo>
                    <a:cubicBezTo>
                      <a:pt x="326" y="39"/>
                      <a:pt x="339" y="39"/>
                      <a:pt x="347" y="47"/>
                    </a:cubicBezTo>
                    <a:lnTo>
                      <a:pt x="369" y="69"/>
                    </a:lnTo>
                    <a:lnTo>
                      <a:pt x="430" y="8"/>
                    </a:lnTo>
                    <a:cubicBezTo>
                      <a:pt x="438" y="0"/>
                      <a:pt x="451" y="0"/>
                      <a:pt x="458" y="8"/>
                    </a:cubicBezTo>
                    <a:cubicBezTo>
                      <a:pt x="466" y="16"/>
                      <a:pt x="466" y="28"/>
                      <a:pt x="458" y="36"/>
                    </a:cubicBezTo>
                    <a:lnTo>
                      <a:pt x="383" y="112"/>
                    </a:lnTo>
                    <a:cubicBezTo>
                      <a:pt x="379" y="115"/>
                      <a:pt x="374" y="117"/>
                      <a:pt x="369" y="117"/>
                    </a:cubicBezTo>
                    <a:cubicBezTo>
                      <a:pt x="364" y="117"/>
                      <a:pt x="359" y="115"/>
                      <a:pt x="355" y="112"/>
                    </a:cubicBezTo>
                    <a:lnTo>
                      <a:pt x="318" y="75"/>
                    </a:lnTo>
                    <a:close/>
                    <a:moveTo>
                      <a:pt x="650" y="296"/>
                    </a:moveTo>
                    <a:lnTo>
                      <a:pt x="650" y="579"/>
                    </a:lnTo>
                    <a:lnTo>
                      <a:pt x="690" y="579"/>
                    </a:lnTo>
                    <a:cubicBezTo>
                      <a:pt x="701" y="579"/>
                      <a:pt x="710" y="588"/>
                      <a:pt x="710" y="599"/>
                    </a:cubicBezTo>
                    <a:cubicBezTo>
                      <a:pt x="710" y="610"/>
                      <a:pt x="701" y="619"/>
                      <a:pt x="690" y="619"/>
                    </a:cubicBezTo>
                    <a:lnTo>
                      <a:pt x="63" y="619"/>
                    </a:lnTo>
                    <a:cubicBezTo>
                      <a:pt x="52" y="619"/>
                      <a:pt x="43" y="610"/>
                      <a:pt x="43" y="599"/>
                    </a:cubicBezTo>
                    <a:cubicBezTo>
                      <a:pt x="43" y="588"/>
                      <a:pt x="52" y="579"/>
                      <a:pt x="63" y="579"/>
                    </a:cubicBezTo>
                    <a:lnTo>
                      <a:pt x="103" y="579"/>
                    </a:lnTo>
                    <a:lnTo>
                      <a:pt x="103" y="296"/>
                    </a:lnTo>
                    <a:cubicBezTo>
                      <a:pt x="45" y="286"/>
                      <a:pt x="0" y="234"/>
                      <a:pt x="0" y="173"/>
                    </a:cubicBezTo>
                    <a:cubicBezTo>
                      <a:pt x="0" y="167"/>
                      <a:pt x="3" y="161"/>
                      <a:pt x="7" y="157"/>
                    </a:cubicBezTo>
                    <a:lnTo>
                      <a:pt x="115" y="68"/>
                    </a:lnTo>
                    <a:cubicBezTo>
                      <a:pt x="119" y="65"/>
                      <a:pt x="123" y="64"/>
                      <a:pt x="128" y="64"/>
                    </a:cubicBezTo>
                    <a:lnTo>
                      <a:pt x="267" y="64"/>
                    </a:lnTo>
                    <a:cubicBezTo>
                      <a:pt x="275" y="64"/>
                      <a:pt x="283" y="69"/>
                      <a:pt x="286" y="76"/>
                    </a:cubicBezTo>
                    <a:cubicBezTo>
                      <a:pt x="301" y="114"/>
                      <a:pt x="336" y="138"/>
                      <a:pt x="377" y="138"/>
                    </a:cubicBezTo>
                    <a:cubicBezTo>
                      <a:pt x="417" y="138"/>
                      <a:pt x="453" y="114"/>
                      <a:pt x="468" y="76"/>
                    </a:cubicBezTo>
                    <a:cubicBezTo>
                      <a:pt x="471" y="69"/>
                      <a:pt x="478" y="64"/>
                      <a:pt x="486" y="64"/>
                    </a:cubicBezTo>
                    <a:lnTo>
                      <a:pt x="626" y="64"/>
                    </a:lnTo>
                    <a:cubicBezTo>
                      <a:pt x="630" y="64"/>
                      <a:pt x="635" y="65"/>
                      <a:pt x="638" y="68"/>
                    </a:cubicBezTo>
                    <a:lnTo>
                      <a:pt x="746" y="157"/>
                    </a:lnTo>
                    <a:cubicBezTo>
                      <a:pt x="751" y="161"/>
                      <a:pt x="753" y="167"/>
                      <a:pt x="753" y="173"/>
                    </a:cubicBezTo>
                    <a:cubicBezTo>
                      <a:pt x="753" y="234"/>
                      <a:pt x="709" y="286"/>
                      <a:pt x="650" y="296"/>
                    </a:cubicBezTo>
                    <a:close/>
                    <a:moveTo>
                      <a:pt x="610" y="579"/>
                    </a:moveTo>
                    <a:lnTo>
                      <a:pt x="610" y="297"/>
                    </a:lnTo>
                    <a:cubicBezTo>
                      <a:pt x="585" y="293"/>
                      <a:pt x="563" y="283"/>
                      <a:pt x="544" y="266"/>
                    </a:cubicBezTo>
                    <a:cubicBezTo>
                      <a:pt x="521" y="287"/>
                      <a:pt x="492" y="298"/>
                      <a:pt x="460" y="298"/>
                    </a:cubicBezTo>
                    <a:cubicBezTo>
                      <a:pt x="429" y="298"/>
                      <a:pt x="400" y="287"/>
                      <a:pt x="377" y="266"/>
                    </a:cubicBezTo>
                    <a:cubicBezTo>
                      <a:pt x="354" y="287"/>
                      <a:pt x="324" y="298"/>
                      <a:pt x="293" y="298"/>
                    </a:cubicBezTo>
                    <a:cubicBezTo>
                      <a:pt x="262" y="298"/>
                      <a:pt x="232" y="287"/>
                      <a:pt x="209" y="266"/>
                    </a:cubicBezTo>
                    <a:cubicBezTo>
                      <a:pt x="191" y="283"/>
                      <a:pt x="168" y="293"/>
                      <a:pt x="143" y="297"/>
                    </a:cubicBezTo>
                    <a:lnTo>
                      <a:pt x="143" y="579"/>
                    </a:lnTo>
                    <a:lnTo>
                      <a:pt x="412" y="579"/>
                    </a:lnTo>
                    <a:lnTo>
                      <a:pt x="412" y="352"/>
                    </a:lnTo>
                    <a:cubicBezTo>
                      <a:pt x="412" y="341"/>
                      <a:pt x="421" y="332"/>
                      <a:pt x="432" y="332"/>
                    </a:cubicBezTo>
                    <a:lnTo>
                      <a:pt x="567" y="332"/>
                    </a:lnTo>
                    <a:cubicBezTo>
                      <a:pt x="578" y="332"/>
                      <a:pt x="587" y="341"/>
                      <a:pt x="587" y="352"/>
                    </a:cubicBezTo>
                    <a:lnTo>
                      <a:pt x="587" y="579"/>
                    </a:lnTo>
                    <a:lnTo>
                      <a:pt x="610" y="579"/>
                    </a:lnTo>
                    <a:close/>
                    <a:moveTo>
                      <a:pt x="389" y="352"/>
                    </a:moveTo>
                    <a:lnTo>
                      <a:pt x="389" y="515"/>
                    </a:lnTo>
                    <a:cubicBezTo>
                      <a:pt x="389" y="527"/>
                      <a:pt x="380" y="535"/>
                      <a:pt x="369" y="535"/>
                    </a:cubicBezTo>
                    <a:lnTo>
                      <a:pt x="186" y="535"/>
                    </a:lnTo>
                    <a:cubicBezTo>
                      <a:pt x="175" y="535"/>
                      <a:pt x="166" y="527"/>
                      <a:pt x="166" y="515"/>
                    </a:cubicBezTo>
                    <a:lnTo>
                      <a:pt x="166" y="352"/>
                    </a:lnTo>
                    <a:cubicBezTo>
                      <a:pt x="166" y="341"/>
                      <a:pt x="175" y="332"/>
                      <a:pt x="186" y="332"/>
                    </a:cubicBezTo>
                    <a:lnTo>
                      <a:pt x="369" y="332"/>
                    </a:lnTo>
                    <a:cubicBezTo>
                      <a:pt x="380" y="332"/>
                      <a:pt x="389" y="341"/>
                      <a:pt x="389" y="352"/>
                    </a:cubicBezTo>
                    <a:close/>
                    <a:moveTo>
                      <a:pt x="349" y="372"/>
                    </a:moveTo>
                    <a:lnTo>
                      <a:pt x="206" y="372"/>
                    </a:lnTo>
                    <a:lnTo>
                      <a:pt x="206" y="495"/>
                    </a:lnTo>
                    <a:lnTo>
                      <a:pt x="349" y="495"/>
                    </a:lnTo>
                    <a:lnTo>
                      <a:pt x="349" y="3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7E1BD6D-73A4-F05B-6732-EC83FCE5E630}"/>
                </a:ext>
              </a:extLst>
            </p:cNvPr>
            <p:cNvGrpSpPr/>
            <p:nvPr/>
          </p:nvGrpSpPr>
          <p:grpSpPr>
            <a:xfrm>
              <a:off x="3873545" y="1158860"/>
              <a:ext cx="7646942" cy="4061367"/>
              <a:chOff x="3873545" y="1158860"/>
              <a:chExt cx="7646942" cy="4061367"/>
            </a:xfrm>
          </p:grpSpPr>
          <p:sp>
            <p:nvSpPr>
              <p:cNvPr id="21" name="Text2">
                <a:extLst>
                  <a:ext uri="{FF2B5EF4-FFF2-40B4-BE49-F238E27FC236}">
                    <a16:creationId xmlns:a16="http://schemas.microsoft.com/office/drawing/2014/main" id="{871F1614-019C-4A72-C331-760ACCB7A01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94700" y="1574240"/>
                <a:ext cx="3125787" cy="116402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200" dirty="0">
                    <a:cs typeface="+mn-ea"/>
                    <a:sym typeface="+mn-lt"/>
                  </a:rPr>
                  <a:t>执行 ipconfig /renew 命令重新获取IP地址，适用于动态分配IP环境，确保网络连接正常运行。</a:t>
                </a:r>
                <a:endParaRPr lang="en-US" dirty="0"/>
              </a:p>
            </p:txBody>
          </p:sp>
          <p:sp>
            <p:nvSpPr>
              <p:cNvPr id="22" name="Bullet2">
                <a:extLst>
                  <a:ext uri="{FF2B5EF4-FFF2-40B4-BE49-F238E27FC236}">
                    <a16:creationId xmlns:a16="http://schemas.microsoft.com/office/drawing/2014/main" id="{A25F378C-7D2D-FE16-2C2C-6744A6ECE41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94700" y="1158860"/>
                <a:ext cx="3125787" cy="415379"/>
              </a:xfrm>
              <a:prstGeom prst="rect">
                <a:avLst/>
              </a:prstGeom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lvl="0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b="1" dirty="0">
                    <a:cs typeface="+mn-ea"/>
                    <a:sym typeface="+mn-lt"/>
                  </a:rPr>
                  <a:t>刷新DHCP租约</a:t>
                </a:r>
                <a:endParaRPr lang="en-US" dirty="0"/>
              </a:p>
            </p:txBody>
          </p:sp>
          <p:sp>
            <p:nvSpPr>
              <p:cNvPr id="23" name="IconBackground2">
                <a:extLst>
                  <a:ext uri="{FF2B5EF4-FFF2-40B4-BE49-F238E27FC236}">
                    <a16:creationId xmlns:a16="http://schemas.microsoft.com/office/drawing/2014/main" id="{0FE120B0-74AA-464F-5AA6-EB109AA425DC}"/>
                  </a:ext>
                </a:extLst>
              </p:cNvPr>
              <p:cNvSpPr/>
              <p:nvPr/>
            </p:nvSpPr>
            <p:spPr>
              <a:xfrm>
                <a:off x="3873545" y="4607271"/>
                <a:ext cx="612956" cy="612956"/>
              </a:xfrm>
              <a:prstGeom prst="ellipse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IconMisc2">
                <a:extLst>
                  <a:ext uri="{FF2B5EF4-FFF2-40B4-BE49-F238E27FC236}">
                    <a16:creationId xmlns:a16="http://schemas.microsoft.com/office/drawing/2014/main" id="{CB7A9AB3-6FE7-23B7-B693-679C2FDBCF7C}"/>
                  </a:ext>
                </a:extLst>
              </p:cNvPr>
              <p:cNvSpPr/>
              <p:nvPr/>
            </p:nvSpPr>
            <p:spPr bwMode="auto">
              <a:xfrm>
                <a:off x="4022331" y="4756295"/>
                <a:ext cx="315385" cy="314909"/>
              </a:xfrm>
              <a:custGeom>
                <a:avLst/>
                <a:gdLst>
                  <a:gd name="connsiteX0" fmla="*/ 257564 w 607639"/>
                  <a:gd name="connsiteY0" fmla="*/ 92370 h 606722"/>
                  <a:gd name="connsiteX1" fmla="*/ 277411 w 607639"/>
                  <a:gd name="connsiteY1" fmla="*/ 112098 h 606722"/>
                  <a:gd name="connsiteX2" fmla="*/ 277411 w 607639"/>
                  <a:gd name="connsiteY2" fmla="*/ 329729 h 606722"/>
                  <a:gd name="connsiteX3" fmla="*/ 495281 w 607639"/>
                  <a:gd name="connsiteY3" fmla="*/ 329729 h 606722"/>
                  <a:gd name="connsiteX4" fmla="*/ 515128 w 607639"/>
                  <a:gd name="connsiteY4" fmla="*/ 349546 h 606722"/>
                  <a:gd name="connsiteX5" fmla="*/ 257564 w 607639"/>
                  <a:gd name="connsiteY5" fmla="*/ 606722 h 606722"/>
                  <a:gd name="connsiteX6" fmla="*/ 0 w 607639"/>
                  <a:gd name="connsiteY6" fmla="*/ 349546 h 606722"/>
                  <a:gd name="connsiteX7" fmla="*/ 257564 w 607639"/>
                  <a:gd name="connsiteY7" fmla="*/ 92370 h 606722"/>
                  <a:gd name="connsiteX8" fmla="*/ 350027 w 607639"/>
                  <a:gd name="connsiteY8" fmla="*/ 0 h 606722"/>
                  <a:gd name="connsiteX9" fmla="*/ 607639 w 607639"/>
                  <a:gd name="connsiteY9" fmla="*/ 257220 h 606722"/>
                  <a:gd name="connsiteX10" fmla="*/ 587788 w 607639"/>
                  <a:gd name="connsiteY10" fmla="*/ 277040 h 606722"/>
                  <a:gd name="connsiteX11" fmla="*/ 350027 w 607639"/>
                  <a:gd name="connsiteY11" fmla="*/ 277040 h 606722"/>
                  <a:gd name="connsiteX12" fmla="*/ 330176 w 607639"/>
                  <a:gd name="connsiteY12" fmla="*/ 257220 h 606722"/>
                  <a:gd name="connsiteX13" fmla="*/ 330176 w 607639"/>
                  <a:gd name="connsiteY13" fmla="*/ 19820 h 606722"/>
                  <a:gd name="connsiteX14" fmla="*/ 350027 w 607639"/>
                  <a:gd name="connsiteY14" fmla="*/ 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07639" h="606722">
                    <a:moveTo>
                      <a:pt x="257564" y="92370"/>
                    </a:moveTo>
                    <a:cubicBezTo>
                      <a:pt x="268511" y="92370"/>
                      <a:pt x="277411" y="101168"/>
                      <a:pt x="277411" y="112098"/>
                    </a:cubicBezTo>
                    <a:lnTo>
                      <a:pt x="277411" y="329729"/>
                    </a:lnTo>
                    <a:lnTo>
                      <a:pt x="495281" y="329729"/>
                    </a:lnTo>
                    <a:cubicBezTo>
                      <a:pt x="506228" y="329729"/>
                      <a:pt x="515128" y="338616"/>
                      <a:pt x="515128" y="349546"/>
                    </a:cubicBezTo>
                    <a:cubicBezTo>
                      <a:pt x="515128" y="491286"/>
                      <a:pt x="399607" y="606722"/>
                      <a:pt x="257564" y="606722"/>
                    </a:cubicBezTo>
                    <a:cubicBezTo>
                      <a:pt x="115521" y="606722"/>
                      <a:pt x="0" y="491286"/>
                      <a:pt x="0" y="349546"/>
                    </a:cubicBezTo>
                    <a:cubicBezTo>
                      <a:pt x="0" y="207717"/>
                      <a:pt x="115521" y="92370"/>
                      <a:pt x="257564" y="92370"/>
                    </a:cubicBezTo>
                    <a:close/>
                    <a:moveTo>
                      <a:pt x="350027" y="0"/>
                    </a:moveTo>
                    <a:cubicBezTo>
                      <a:pt x="492007" y="0"/>
                      <a:pt x="607639" y="115367"/>
                      <a:pt x="607639" y="257220"/>
                    </a:cubicBezTo>
                    <a:cubicBezTo>
                      <a:pt x="607639" y="268152"/>
                      <a:pt x="598737" y="277040"/>
                      <a:pt x="587788" y="277040"/>
                    </a:cubicBezTo>
                    <a:lnTo>
                      <a:pt x="350027" y="277040"/>
                    </a:lnTo>
                    <a:cubicBezTo>
                      <a:pt x="339078" y="277040"/>
                      <a:pt x="330176" y="268152"/>
                      <a:pt x="330176" y="257220"/>
                    </a:cubicBezTo>
                    <a:lnTo>
                      <a:pt x="330176" y="19820"/>
                    </a:lnTo>
                    <a:cubicBezTo>
                      <a:pt x="330176" y="8888"/>
                      <a:pt x="339078" y="0"/>
                      <a:pt x="3500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D07C10A8-3914-B44D-FEE7-F15B5F803660}"/>
                </a:ext>
              </a:extLst>
            </p:cNvPr>
            <p:cNvGrpSpPr/>
            <p:nvPr/>
          </p:nvGrpSpPr>
          <p:grpSpPr>
            <a:xfrm>
              <a:off x="669925" y="2072733"/>
              <a:ext cx="7650056" cy="2349169"/>
              <a:chOff x="669925" y="2072733"/>
              <a:chExt cx="7650056" cy="2349169"/>
            </a:xfrm>
          </p:grpSpPr>
          <p:sp>
            <p:nvSpPr>
              <p:cNvPr id="17" name="Text3">
                <a:extLst>
                  <a:ext uri="{FF2B5EF4-FFF2-40B4-BE49-F238E27FC236}">
                    <a16:creationId xmlns:a16="http://schemas.microsoft.com/office/drawing/2014/main" id="{A2A52E62-56F0-A2B3-CC5C-E1C7A73C61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925" y="3257878"/>
                <a:ext cx="3101975" cy="116402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200" dirty="0">
                    <a:cs typeface="+mn-ea"/>
                    <a:sym typeface="+mn-lt"/>
                  </a:rPr>
                  <a:t>运行 ipconfig /all 查看详细网络配置信息，包括MAC地址、网关等，便于排查网络故障。</a:t>
                </a:r>
                <a:endParaRPr lang="en-US" dirty="0"/>
              </a:p>
            </p:txBody>
          </p:sp>
          <p:sp>
            <p:nvSpPr>
              <p:cNvPr id="18" name="Bullet3">
                <a:extLst>
                  <a:ext uri="{FF2B5EF4-FFF2-40B4-BE49-F238E27FC236}">
                    <a16:creationId xmlns:a16="http://schemas.microsoft.com/office/drawing/2014/main" id="{4F3D9012-993F-9369-A3AF-12B842C55C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9925" y="2842498"/>
                <a:ext cx="3101975" cy="415379"/>
              </a:xfrm>
              <a:prstGeom prst="rect">
                <a:avLst/>
              </a:prstGeom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lvl="0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b="1" dirty="0">
                    <a:cs typeface="+mn-ea"/>
                    <a:sym typeface="+mn-lt"/>
                  </a:rPr>
                  <a:t>显示完整网络配置</a:t>
                </a:r>
                <a:endParaRPr lang="en-US" dirty="0"/>
              </a:p>
            </p:txBody>
          </p:sp>
          <p:sp>
            <p:nvSpPr>
              <p:cNvPr id="19" name="IconBackground3">
                <a:extLst>
                  <a:ext uri="{FF2B5EF4-FFF2-40B4-BE49-F238E27FC236}">
                    <a16:creationId xmlns:a16="http://schemas.microsoft.com/office/drawing/2014/main" id="{56E3EA53-E440-2E55-472C-2ABF4EDA6650}"/>
                  </a:ext>
                </a:extLst>
              </p:cNvPr>
              <p:cNvSpPr/>
              <p:nvPr/>
            </p:nvSpPr>
            <p:spPr>
              <a:xfrm>
                <a:off x="7707025" y="2072733"/>
                <a:ext cx="612956" cy="612956"/>
              </a:xfrm>
              <a:prstGeom prst="ellipse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IconMisc3">
                <a:extLst>
                  <a:ext uri="{FF2B5EF4-FFF2-40B4-BE49-F238E27FC236}">
                    <a16:creationId xmlns:a16="http://schemas.microsoft.com/office/drawing/2014/main" id="{E6BA5C52-E852-BE47-64F0-F9A740E638F0}"/>
                  </a:ext>
                </a:extLst>
              </p:cNvPr>
              <p:cNvSpPr/>
              <p:nvPr/>
            </p:nvSpPr>
            <p:spPr bwMode="auto">
              <a:xfrm>
                <a:off x="7855811" y="2230155"/>
                <a:ext cx="315385" cy="298111"/>
              </a:xfrm>
              <a:custGeom>
                <a:avLst/>
                <a:gdLst>
                  <a:gd name="T0" fmla="*/ 921 w 1328"/>
                  <a:gd name="T1" fmla="*/ 538 h 1257"/>
                  <a:gd name="T2" fmla="*/ 1246 w 1328"/>
                  <a:gd name="T3" fmla="*/ 14 h 1257"/>
                  <a:gd name="T4" fmla="*/ 1207 w 1328"/>
                  <a:gd name="T5" fmla="*/ 0 h 1257"/>
                  <a:gd name="T6" fmla="*/ 722 w 1328"/>
                  <a:gd name="T7" fmla="*/ 339 h 1257"/>
                  <a:gd name="T8" fmla="*/ 213 w 1328"/>
                  <a:gd name="T9" fmla="*/ 163 h 1257"/>
                  <a:gd name="T10" fmla="*/ 183 w 1328"/>
                  <a:gd name="T11" fmla="*/ 170 h 1257"/>
                  <a:gd name="T12" fmla="*/ 28 w 1328"/>
                  <a:gd name="T13" fmla="*/ 326 h 1257"/>
                  <a:gd name="T14" fmla="*/ 20 w 1328"/>
                  <a:gd name="T15" fmla="*/ 351 h 1257"/>
                  <a:gd name="T16" fmla="*/ 36 w 1328"/>
                  <a:gd name="T17" fmla="*/ 373 h 1257"/>
                  <a:gd name="T18" fmla="*/ 482 w 1328"/>
                  <a:gd name="T19" fmla="*/ 591 h 1257"/>
                  <a:gd name="T20" fmla="*/ 246 w 1328"/>
                  <a:gd name="T21" fmla="*/ 876 h 1257"/>
                  <a:gd name="T22" fmla="*/ 136 w 1328"/>
                  <a:gd name="T23" fmla="*/ 800 h 1257"/>
                  <a:gd name="T24" fmla="*/ 99 w 1328"/>
                  <a:gd name="T25" fmla="*/ 803 h 1257"/>
                  <a:gd name="T26" fmla="*/ 12 w 1328"/>
                  <a:gd name="T27" fmla="*/ 890 h 1257"/>
                  <a:gd name="T28" fmla="*/ 12 w 1328"/>
                  <a:gd name="T29" fmla="*/ 931 h 1257"/>
                  <a:gd name="T30" fmla="*/ 133 w 1328"/>
                  <a:gd name="T31" fmla="*/ 1053 h 1257"/>
                  <a:gd name="T32" fmla="*/ 129 w 1328"/>
                  <a:gd name="T33" fmla="*/ 1131 h 1257"/>
                  <a:gd name="T34" fmla="*/ 157 w 1328"/>
                  <a:gd name="T35" fmla="*/ 1141 h 1257"/>
                  <a:gd name="T36" fmla="*/ 207 w 1328"/>
                  <a:gd name="T37" fmla="*/ 1127 h 1257"/>
                  <a:gd name="T38" fmla="*/ 329 w 1328"/>
                  <a:gd name="T39" fmla="*/ 1248 h 1257"/>
                  <a:gd name="T40" fmla="*/ 349 w 1328"/>
                  <a:gd name="T41" fmla="*/ 1257 h 1257"/>
                  <a:gd name="T42" fmla="*/ 370 w 1328"/>
                  <a:gd name="T43" fmla="*/ 1248 h 1257"/>
                  <a:gd name="T44" fmla="*/ 457 w 1328"/>
                  <a:gd name="T45" fmla="*/ 1161 h 1257"/>
                  <a:gd name="T46" fmla="*/ 461 w 1328"/>
                  <a:gd name="T47" fmla="*/ 1124 h 1257"/>
                  <a:gd name="T48" fmla="*/ 384 w 1328"/>
                  <a:gd name="T49" fmla="*/ 1014 h 1257"/>
                  <a:gd name="T50" fmla="*/ 669 w 1328"/>
                  <a:gd name="T51" fmla="*/ 778 h 1257"/>
                  <a:gd name="T52" fmla="*/ 887 w 1328"/>
                  <a:gd name="T53" fmla="*/ 1224 h 1257"/>
                  <a:gd name="T54" fmla="*/ 909 w 1328"/>
                  <a:gd name="T55" fmla="*/ 1240 h 1257"/>
                  <a:gd name="T56" fmla="*/ 914 w 1328"/>
                  <a:gd name="T57" fmla="*/ 1241 h 1257"/>
                  <a:gd name="T58" fmla="*/ 935 w 1328"/>
                  <a:gd name="T59" fmla="*/ 1232 h 1257"/>
                  <a:gd name="T60" fmla="*/ 1090 w 1328"/>
                  <a:gd name="T61" fmla="*/ 1077 h 1257"/>
                  <a:gd name="T62" fmla="*/ 1097 w 1328"/>
                  <a:gd name="T63" fmla="*/ 1047 h 1257"/>
                  <a:gd name="T64" fmla="*/ 921 w 1328"/>
                  <a:gd name="T65" fmla="*/ 538 h 1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28" h="1257">
                    <a:moveTo>
                      <a:pt x="921" y="538"/>
                    </a:moveTo>
                    <a:cubicBezTo>
                      <a:pt x="1029" y="425"/>
                      <a:pt x="1328" y="97"/>
                      <a:pt x="1246" y="14"/>
                    </a:cubicBezTo>
                    <a:cubicBezTo>
                      <a:pt x="1236" y="5"/>
                      <a:pt x="1223" y="0"/>
                      <a:pt x="1207" y="0"/>
                    </a:cubicBezTo>
                    <a:cubicBezTo>
                      <a:pt x="1125" y="0"/>
                      <a:pt x="944" y="126"/>
                      <a:pt x="722" y="339"/>
                    </a:cubicBezTo>
                    <a:lnTo>
                      <a:pt x="213" y="163"/>
                    </a:lnTo>
                    <a:cubicBezTo>
                      <a:pt x="203" y="160"/>
                      <a:pt x="191" y="163"/>
                      <a:pt x="183" y="170"/>
                    </a:cubicBezTo>
                    <a:lnTo>
                      <a:pt x="28" y="326"/>
                    </a:lnTo>
                    <a:cubicBezTo>
                      <a:pt x="21" y="332"/>
                      <a:pt x="18" y="342"/>
                      <a:pt x="20" y="351"/>
                    </a:cubicBezTo>
                    <a:cubicBezTo>
                      <a:pt x="21" y="361"/>
                      <a:pt x="27" y="369"/>
                      <a:pt x="36" y="373"/>
                    </a:cubicBezTo>
                    <a:lnTo>
                      <a:pt x="482" y="591"/>
                    </a:lnTo>
                    <a:cubicBezTo>
                      <a:pt x="392" y="692"/>
                      <a:pt x="309" y="792"/>
                      <a:pt x="246" y="876"/>
                    </a:cubicBezTo>
                    <a:lnTo>
                      <a:pt x="136" y="800"/>
                    </a:lnTo>
                    <a:cubicBezTo>
                      <a:pt x="125" y="792"/>
                      <a:pt x="108" y="793"/>
                      <a:pt x="99" y="803"/>
                    </a:cubicBezTo>
                    <a:lnTo>
                      <a:pt x="12" y="890"/>
                    </a:lnTo>
                    <a:cubicBezTo>
                      <a:pt x="0" y="901"/>
                      <a:pt x="0" y="920"/>
                      <a:pt x="12" y="931"/>
                    </a:cubicBezTo>
                    <a:lnTo>
                      <a:pt x="133" y="1053"/>
                    </a:lnTo>
                    <a:cubicBezTo>
                      <a:pt x="120" y="1081"/>
                      <a:pt x="111" y="1113"/>
                      <a:pt x="129" y="1131"/>
                    </a:cubicBezTo>
                    <a:cubicBezTo>
                      <a:pt x="134" y="1136"/>
                      <a:pt x="142" y="1141"/>
                      <a:pt x="157" y="1141"/>
                    </a:cubicBezTo>
                    <a:cubicBezTo>
                      <a:pt x="170" y="1141"/>
                      <a:pt x="186" y="1137"/>
                      <a:pt x="207" y="1127"/>
                    </a:cubicBezTo>
                    <a:lnTo>
                      <a:pt x="329" y="1248"/>
                    </a:lnTo>
                    <a:cubicBezTo>
                      <a:pt x="334" y="1254"/>
                      <a:pt x="342" y="1257"/>
                      <a:pt x="349" y="1257"/>
                    </a:cubicBezTo>
                    <a:cubicBezTo>
                      <a:pt x="357" y="1257"/>
                      <a:pt x="365" y="1254"/>
                      <a:pt x="370" y="1248"/>
                    </a:cubicBezTo>
                    <a:lnTo>
                      <a:pt x="457" y="1161"/>
                    </a:lnTo>
                    <a:cubicBezTo>
                      <a:pt x="467" y="1151"/>
                      <a:pt x="469" y="1136"/>
                      <a:pt x="461" y="1124"/>
                    </a:cubicBezTo>
                    <a:lnTo>
                      <a:pt x="384" y="1014"/>
                    </a:lnTo>
                    <a:cubicBezTo>
                      <a:pt x="468" y="951"/>
                      <a:pt x="568" y="869"/>
                      <a:pt x="669" y="778"/>
                    </a:cubicBezTo>
                    <a:lnTo>
                      <a:pt x="887" y="1224"/>
                    </a:lnTo>
                    <a:cubicBezTo>
                      <a:pt x="892" y="1233"/>
                      <a:pt x="900" y="1239"/>
                      <a:pt x="909" y="1240"/>
                    </a:cubicBezTo>
                    <a:cubicBezTo>
                      <a:pt x="911" y="1241"/>
                      <a:pt x="912" y="1241"/>
                      <a:pt x="914" y="1241"/>
                    </a:cubicBezTo>
                    <a:cubicBezTo>
                      <a:pt x="921" y="1241"/>
                      <a:pt x="929" y="1238"/>
                      <a:pt x="935" y="1232"/>
                    </a:cubicBezTo>
                    <a:lnTo>
                      <a:pt x="1090" y="1077"/>
                    </a:lnTo>
                    <a:cubicBezTo>
                      <a:pt x="1098" y="1069"/>
                      <a:pt x="1100" y="1057"/>
                      <a:pt x="1097" y="1047"/>
                    </a:cubicBezTo>
                    <a:lnTo>
                      <a:pt x="921" y="5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EEB4AD2E-23CC-A547-E947-4BD9A2300086}"/>
                </a:ext>
              </a:extLst>
            </p:cNvPr>
            <p:cNvGrpSpPr/>
            <p:nvPr/>
          </p:nvGrpSpPr>
          <p:grpSpPr>
            <a:xfrm>
              <a:off x="7707025" y="2842498"/>
              <a:ext cx="3813463" cy="2377729"/>
              <a:chOff x="7707025" y="2842498"/>
              <a:chExt cx="3813463" cy="2377729"/>
            </a:xfrm>
          </p:grpSpPr>
          <p:sp>
            <p:nvSpPr>
              <p:cNvPr id="13" name="Text4">
                <a:extLst>
                  <a:ext uri="{FF2B5EF4-FFF2-40B4-BE49-F238E27FC236}">
                    <a16:creationId xmlns:a16="http://schemas.microsoft.com/office/drawing/2014/main" id="{499D8A1D-1146-7FF2-E026-65EADE4139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94701" y="3257878"/>
                <a:ext cx="3125787" cy="116402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200" dirty="0">
                    <a:cs typeface="+mn-ea"/>
                    <a:sym typeface="+mn-lt"/>
                  </a:rPr>
                  <a:t>使用 ipconfig /registerdns 更新DNS记录，确保主机名与IP地址正确绑定，适用于DNS动态更新场景。</a:t>
                </a:r>
                <a:endParaRPr lang="en-US" dirty="0"/>
              </a:p>
            </p:txBody>
          </p:sp>
          <p:sp>
            <p:nvSpPr>
              <p:cNvPr id="14" name="Bullet4">
                <a:extLst>
                  <a:ext uri="{FF2B5EF4-FFF2-40B4-BE49-F238E27FC236}">
                    <a16:creationId xmlns:a16="http://schemas.microsoft.com/office/drawing/2014/main" id="{28A0FAAD-8192-22B3-E747-8410811C59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94701" y="2842498"/>
                <a:ext cx="3125787" cy="415379"/>
              </a:xfrm>
              <a:prstGeom prst="rect">
                <a:avLst/>
              </a:prstGeom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lvl="0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b="1" dirty="0">
                    <a:cs typeface="+mn-ea"/>
                    <a:sym typeface="+mn-lt"/>
                  </a:rPr>
                  <a:t>注销DNS注册信息</a:t>
                </a:r>
                <a:endParaRPr lang="en-US" dirty="0"/>
              </a:p>
            </p:txBody>
          </p:sp>
          <p:sp>
            <p:nvSpPr>
              <p:cNvPr id="15" name="IconBackground4">
                <a:extLst>
                  <a:ext uri="{FF2B5EF4-FFF2-40B4-BE49-F238E27FC236}">
                    <a16:creationId xmlns:a16="http://schemas.microsoft.com/office/drawing/2014/main" id="{18F3804A-4224-70B8-E33F-0B1C24F5924E}"/>
                  </a:ext>
                </a:extLst>
              </p:cNvPr>
              <p:cNvSpPr/>
              <p:nvPr/>
            </p:nvSpPr>
            <p:spPr>
              <a:xfrm>
                <a:off x="7707025" y="4607271"/>
                <a:ext cx="612956" cy="612956"/>
              </a:xfrm>
              <a:prstGeom prst="ellipse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IconMisc4">
                <a:extLst>
                  <a:ext uri="{FF2B5EF4-FFF2-40B4-BE49-F238E27FC236}">
                    <a16:creationId xmlns:a16="http://schemas.microsoft.com/office/drawing/2014/main" id="{D896CEDF-D350-5220-4B0B-F1A95493A8E4}"/>
                  </a:ext>
                </a:extLst>
              </p:cNvPr>
              <p:cNvSpPr/>
              <p:nvPr/>
            </p:nvSpPr>
            <p:spPr bwMode="auto">
              <a:xfrm>
                <a:off x="7855811" y="4756127"/>
                <a:ext cx="315385" cy="315245"/>
              </a:xfrm>
              <a:custGeom>
                <a:avLst/>
                <a:gdLst>
                  <a:gd name="connsiteX0" fmla="*/ 481544 w 605506"/>
                  <a:gd name="connsiteY0" fmla="*/ 380415 h 605239"/>
                  <a:gd name="connsiteX1" fmla="*/ 495812 w 605506"/>
                  <a:gd name="connsiteY1" fmla="*/ 380415 h 605239"/>
                  <a:gd name="connsiteX2" fmla="*/ 510080 w 605506"/>
                  <a:gd name="connsiteY2" fmla="*/ 394664 h 605239"/>
                  <a:gd name="connsiteX3" fmla="*/ 510080 w 605506"/>
                  <a:gd name="connsiteY3" fmla="*/ 409004 h 605239"/>
                  <a:gd name="connsiteX4" fmla="*/ 502946 w 605506"/>
                  <a:gd name="connsiteY4" fmla="*/ 411890 h 605239"/>
                  <a:gd name="connsiteX5" fmla="*/ 495812 w 605506"/>
                  <a:gd name="connsiteY5" fmla="*/ 409004 h 605239"/>
                  <a:gd name="connsiteX6" fmla="*/ 481544 w 605506"/>
                  <a:gd name="connsiteY6" fmla="*/ 394755 h 605239"/>
                  <a:gd name="connsiteX7" fmla="*/ 481544 w 605506"/>
                  <a:gd name="connsiteY7" fmla="*/ 380415 h 605239"/>
                  <a:gd name="connsiteX8" fmla="*/ 544912 w 605506"/>
                  <a:gd name="connsiteY8" fmla="*/ 242039 h 605239"/>
                  <a:gd name="connsiteX9" fmla="*/ 565049 w 605506"/>
                  <a:gd name="connsiteY9" fmla="*/ 242039 h 605239"/>
                  <a:gd name="connsiteX10" fmla="*/ 575162 w 605506"/>
                  <a:gd name="connsiteY10" fmla="*/ 252130 h 605239"/>
                  <a:gd name="connsiteX11" fmla="*/ 565049 w 605506"/>
                  <a:gd name="connsiteY11" fmla="*/ 262221 h 605239"/>
                  <a:gd name="connsiteX12" fmla="*/ 544912 w 605506"/>
                  <a:gd name="connsiteY12" fmla="*/ 262221 h 605239"/>
                  <a:gd name="connsiteX13" fmla="*/ 534799 w 605506"/>
                  <a:gd name="connsiteY13" fmla="*/ 252130 h 605239"/>
                  <a:gd name="connsiteX14" fmla="*/ 544912 w 605506"/>
                  <a:gd name="connsiteY14" fmla="*/ 242039 h 605239"/>
                  <a:gd name="connsiteX15" fmla="*/ 352969 w 605506"/>
                  <a:gd name="connsiteY15" fmla="*/ 100838 h 605239"/>
                  <a:gd name="connsiteX16" fmla="*/ 363075 w 605506"/>
                  <a:gd name="connsiteY16" fmla="*/ 110930 h 605239"/>
                  <a:gd name="connsiteX17" fmla="*/ 363075 w 605506"/>
                  <a:gd name="connsiteY17" fmla="*/ 242037 h 605239"/>
                  <a:gd name="connsiteX18" fmla="*/ 423715 w 605506"/>
                  <a:gd name="connsiteY18" fmla="*/ 242037 h 605239"/>
                  <a:gd name="connsiteX19" fmla="*/ 433821 w 605506"/>
                  <a:gd name="connsiteY19" fmla="*/ 252129 h 605239"/>
                  <a:gd name="connsiteX20" fmla="*/ 423715 w 605506"/>
                  <a:gd name="connsiteY20" fmla="*/ 262221 h 605239"/>
                  <a:gd name="connsiteX21" fmla="*/ 352969 w 605506"/>
                  <a:gd name="connsiteY21" fmla="*/ 262221 h 605239"/>
                  <a:gd name="connsiteX22" fmla="*/ 342862 w 605506"/>
                  <a:gd name="connsiteY22" fmla="*/ 252129 h 605239"/>
                  <a:gd name="connsiteX23" fmla="*/ 342862 w 605506"/>
                  <a:gd name="connsiteY23" fmla="*/ 110930 h 605239"/>
                  <a:gd name="connsiteX24" fmla="*/ 352969 w 605506"/>
                  <a:gd name="connsiteY24" fmla="*/ 100838 h 605239"/>
                  <a:gd name="connsiteX25" fmla="*/ 495812 w 605506"/>
                  <a:gd name="connsiteY25" fmla="*/ 95270 h 605239"/>
                  <a:gd name="connsiteX26" fmla="*/ 510080 w 605506"/>
                  <a:gd name="connsiteY26" fmla="*/ 95270 h 605239"/>
                  <a:gd name="connsiteX27" fmla="*/ 510080 w 605506"/>
                  <a:gd name="connsiteY27" fmla="*/ 109483 h 605239"/>
                  <a:gd name="connsiteX28" fmla="*/ 495812 w 605506"/>
                  <a:gd name="connsiteY28" fmla="*/ 123696 h 605239"/>
                  <a:gd name="connsiteX29" fmla="*/ 488678 w 605506"/>
                  <a:gd name="connsiteY29" fmla="*/ 126665 h 605239"/>
                  <a:gd name="connsiteX30" fmla="*/ 481544 w 605506"/>
                  <a:gd name="connsiteY30" fmla="*/ 123696 h 605239"/>
                  <a:gd name="connsiteX31" fmla="*/ 481544 w 605506"/>
                  <a:gd name="connsiteY31" fmla="*/ 109483 h 605239"/>
                  <a:gd name="connsiteX32" fmla="*/ 195805 w 605506"/>
                  <a:gd name="connsiteY32" fmla="*/ 95270 h 605239"/>
                  <a:gd name="connsiteX33" fmla="*/ 210163 w 605506"/>
                  <a:gd name="connsiteY33" fmla="*/ 95270 h 605239"/>
                  <a:gd name="connsiteX34" fmla="*/ 224431 w 605506"/>
                  <a:gd name="connsiteY34" fmla="*/ 109483 h 605239"/>
                  <a:gd name="connsiteX35" fmla="*/ 224431 w 605506"/>
                  <a:gd name="connsiteY35" fmla="*/ 123696 h 605239"/>
                  <a:gd name="connsiteX36" fmla="*/ 217297 w 605506"/>
                  <a:gd name="connsiteY36" fmla="*/ 126665 h 605239"/>
                  <a:gd name="connsiteX37" fmla="*/ 210163 w 605506"/>
                  <a:gd name="connsiteY37" fmla="*/ 123696 h 605239"/>
                  <a:gd name="connsiteX38" fmla="*/ 195805 w 605506"/>
                  <a:gd name="connsiteY38" fmla="*/ 109483 h 605239"/>
                  <a:gd name="connsiteX39" fmla="*/ 195805 w 605506"/>
                  <a:gd name="connsiteY39" fmla="*/ 95270 h 605239"/>
                  <a:gd name="connsiteX40" fmla="*/ 352953 w 605506"/>
                  <a:gd name="connsiteY40" fmla="*/ 30273 h 605239"/>
                  <a:gd name="connsiteX41" fmla="*/ 363044 w 605506"/>
                  <a:gd name="connsiteY41" fmla="*/ 40369 h 605239"/>
                  <a:gd name="connsiteX42" fmla="*/ 363044 w 605506"/>
                  <a:gd name="connsiteY42" fmla="*/ 60470 h 605239"/>
                  <a:gd name="connsiteX43" fmla="*/ 352953 w 605506"/>
                  <a:gd name="connsiteY43" fmla="*/ 70566 h 605239"/>
                  <a:gd name="connsiteX44" fmla="*/ 342862 w 605506"/>
                  <a:gd name="connsiteY44" fmla="*/ 60470 h 605239"/>
                  <a:gd name="connsiteX45" fmla="*/ 342862 w 605506"/>
                  <a:gd name="connsiteY45" fmla="*/ 40369 h 605239"/>
                  <a:gd name="connsiteX46" fmla="*/ 352953 w 605506"/>
                  <a:gd name="connsiteY46" fmla="*/ 30273 h 605239"/>
                  <a:gd name="connsiteX47" fmla="*/ 352973 w 605506"/>
                  <a:gd name="connsiteY47" fmla="*/ 20184 h 605239"/>
                  <a:gd name="connsiteX48" fmla="*/ 173816 w 605506"/>
                  <a:gd name="connsiteY48" fmla="*/ 104522 h 605239"/>
                  <a:gd name="connsiteX49" fmla="*/ 179593 w 605506"/>
                  <a:gd name="connsiteY49" fmla="*/ 111641 h 605239"/>
                  <a:gd name="connsiteX50" fmla="*/ 180947 w 605506"/>
                  <a:gd name="connsiteY50" fmla="*/ 113173 h 605239"/>
                  <a:gd name="connsiteX51" fmla="*/ 185820 w 605506"/>
                  <a:gd name="connsiteY51" fmla="*/ 119570 h 605239"/>
                  <a:gd name="connsiteX52" fmla="*/ 187445 w 605506"/>
                  <a:gd name="connsiteY52" fmla="*/ 121823 h 605239"/>
                  <a:gd name="connsiteX53" fmla="*/ 190604 w 605506"/>
                  <a:gd name="connsiteY53" fmla="*/ 126058 h 605239"/>
                  <a:gd name="connsiteX54" fmla="*/ 192499 w 605506"/>
                  <a:gd name="connsiteY54" fmla="*/ 128671 h 605239"/>
                  <a:gd name="connsiteX55" fmla="*/ 196019 w 605506"/>
                  <a:gd name="connsiteY55" fmla="*/ 133717 h 605239"/>
                  <a:gd name="connsiteX56" fmla="*/ 198275 w 605506"/>
                  <a:gd name="connsiteY56" fmla="*/ 136870 h 605239"/>
                  <a:gd name="connsiteX57" fmla="*/ 199810 w 605506"/>
                  <a:gd name="connsiteY57" fmla="*/ 139213 h 605239"/>
                  <a:gd name="connsiteX58" fmla="*/ 203240 w 605506"/>
                  <a:gd name="connsiteY58" fmla="*/ 144349 h 605239"/>
                  <a:gd name="connsiteX59" fmla="*/ 204323 w 605506"/>
                  <a:gd name="connsiteY59" fmla="*/ 145971 h 605239"/>
                  <a:gd name="connsiteX60" fmla="*/ 206128 w 605506"/>
                  <a:gd name="connsiteY60" fmla="*/ 148764 h 605239"/>
                  <a:gd name="connsiteX61" fmla="*/ 207391 w 605506"/>
                  <a:gd name="connsiteY61" fmla="*/ 150657 h 605239"/>
                  <a:gd name="connsiteX62" fmla="*/ 209377 w 605506"/>
                  <a:gd name="connsiteY62" fmla="*/ 153810 h 605239"/>
                  <a:gd name="connsiteX63" fmla="*/ 210550 w 605506"/>
                  <a:gd name="connsiteY63" fmla="*/ 155793 h 605239"/>
                  <a:gd name="connsiteX64" fmla="*/ 211182 w 605506"/>
                  <a:gd name="connsiteY64" fmla="*/ 156784 h 605239"/>
                  <a:gd name="connsiteX65" fmla="*/ 213438 w 605506"/>
                  <a:gd name="connsiteY65" fmla="*/ 160478 h 605239"/>
                  <a:gd name="connsiteX66" fmla="*/ 213438 w 605506"/>
                  <a:gd name="connsiteY66" fmla="*/ 160568 h 605239"/>
                  <a:gd name="connsiteX67" fmla="*/ 220027 w 605506"/>
                  <a:gd name="connsiteY67" fmla="*/ 198142 h 605239"/>
                  <a:gd name="connsiteX68" fmla="*/ 204413 w 605506"/>
                  <a:gd name="connsiteY68" fmla="*/ 218236 h 605239"/>
                  <a:gd name="connsiteX69" fmla="*/ 175441 w 605506"/>
                  <a:gd name="connsiteY69" fmla="*/ 244366 h 605239"/>
                  <a:gd name="connsiteX70" fmla="*/ 181759 w 605506"/>
                  <a:gd name="connsiteY70" fmla="*/ 307801 h 605239"/>
                  <a:gd name="connsiteX71" fmla="*/ 297827 w 605506"/>
                  <a:gd name="connsiteY71" fmla="*/ 423676 h 605239"/>
                  <a:gd name="connsiteX72" fmla="*/ 328333 w 605506"/>
                  <a:gd name="connsiteY72" fmla="*/ 440616 h 605239"/>
                  <a:gd name="connsiteX73" fmla="*/ 352612 w 605506"/>
                  <a:gd name="connsiteY73" fmla="*/ 435210 h 605239"/>
                  <a:gd name="connsiteX74" fmla="*/ 361366 w 605506"/>
                  <a:gd name="connsiteY74" fmla="*/ 429984 h 605239"/>
                  <a:gd name="connsiteX75" fmla="*/ 379598 w 605506"/>
                  <a:gd name="connsiteY75" fmla="*/ 410521 h 605239"/>
                  <a:gd name="connsiteX76" fmla="*/ 387540 w 605506"/>
                  <a:gd name="connsiteY76" fmla="*/ 401060 h 605239"/>
                  <a:gd name="connsiteX77" fmla="*/ 407758 w 605506"/>
                  <a:gd name="connsiteY77" fmla="*/ 385562 h 605239"/>
                  <a:gd name="connsiteX78" fmla="*/ 445304 w 605506"/>
                  <a:gd name="connsiteY78" fmla="*/ 392049 h 605239"/>
                  <a:gd name="connsiteX79" fmla="*/ 446026 w 605506"/>
                  <a:gd name="connsiteY79" fmla="*/ 392500 h 605239"/>
                  <a:gd name="connsiteX80" fmla="*/ 448192 w 605506"/>
                  <a:gd name="connsiteY80" fmla="*/ 393761 h 605239"/>
                  <a:gd name="connsiteX81" fmla="*/ 448733 w 605506"/>
                  <a:gd name="connsiteY81" fmla="*/ 394122 h 605239"/>
                  <a:gd name="connsiteX82" fmla="*/ 450448 w 605506"/>
                  <a:gd name="connsiteY82" fmla="*/ 395203 h 605239"/>
                  <a:gd name="connsiteX83" fmla="*/ 451531 w 605506"/>
                  <a:gd name="connsiteY83" fmla="*/ 395834 h 605239"/>
                  <a:gd name="connsiteX84" fmla="*/ 456044 w 605506"/>
                  <a:gd name="connsiteY84" fmla="*/ 398627 h 605239"/>
                  <a:gd name="connsiteX85" fmla="*/ 456766 w 605506"/>
                  <a:gd name="connsiteY85" fmla="*/ 399078 h 605239"/>
                  <a:gd name="connsiteX86" fmla="*/ 459835 w 605506"/>
                  <a:gd name="connsiteY86" fmla="*/ 401060 h 605239"/>
                  <a:gd name="connsiteX87" fmla="*/ 461008 w 605506"/>
                  <a:gd name="connsiteY87" fmla="*/ 401871 h 605239"/>
                  <a:gd name="connsiteX88" fmla="*/ 466604 w 605506"/>
                  <a:gd name="connsiteY88" fmla="*/ 405565 h 605239"/>
                  <a:gd name="connsiteX89" fmla="*/ 468860 w 605506"/>
                  <a:gd name="connsiteY89" fmla="*/ 407097 h 605239"/>
                  <a:gd name="connsiteX90" fmla="*/ 472109 w 605506"/>
                  <a:gd name="connsiteY90" fmla="*/ 409350 h 605239"/>
                  <a:gd name="connsiteX91" fmla="*/ 477073 w 605506"/>
                  <a:gd name="connsiteY91" fmla="*/ 412774 h 605239"/>
                  <a:gd name="connsiteX92" fmla="*/ 479691 w 605506"/>
                  <a:gd name="connsiteY92" fmla="*/ 414756 h 605239"/>
                  <a:gd name="connsiteX93" fmla="*/ 484474 w 605506"/>
                  <a:gd name="connsiteY93" fmla="*/ 418180 h 605239"/>
                  <a:gd name="connsiteX94" fmla="*/ 486099 w 605506"/>
                  <a:gd name="connsiteY94" fmla="*/ 419351 h 605239"/>
                  <a:gd name="connsiteX95" fmla="*/ 492778 w 605506"/>
                  <a:gd name="connsiteY95" fmla="*/ 424577 h 605239"/>
                  <a:gd name="connsiteX96" fmla="*/ 494132 w 605506"/>
                  <a:gd name="connsiteY96" fmla="*/ 425569 h 605239"/>
                  <a:gd name="connsiteX97" fmla="*/ 500810 w 605506"/>
                  <a:gd name="connsiteY97" fmla="*/ 430975 h 605239"/>
                  <a:gd name="connsiteX98" fmla="*/ 585289 w 605506"/>
                  <a:gd name="connsiteY98" fmla="*/ 252115 h 605239"/>
                  <a:gd name="connsiteX99" fmla="*/ 352973 w 605506"/>
                  <a:gd name="connsiteY99" fmla="*/ 20184 h 605239"/>
                  <a:gd name="connsiteX100" fmla="*/ 352973 w 605506"/>
                  <a:gd name="connsiteY100" fmla="*/ 0 h 605239"/>
                  <a:gd name="connsiteX101" fmla="*/ 605506 w 605506"/>
                  <a:gd name="connsiteY101" fmla="*/ 252115 h 605239"/>
                  <a:gd name="connsiteX102" fmla="*/ 515883 w 605506"/>
                  <a:gd name="connsiteY102" fmla="*/ 444581 h 605239"/>
                  <a:gd name="connsiteX103" fmla="*/ 539079 w 605506"/>
                  <a:gd name="connsiteY103" fmla="*/ 473595 h 605239"/>
                  <a:gd name="connsiteX104" fmla="*/ 530324 w 605506"/>
                  <a:gd name="connsiteY104" fmla="*/ 532073 h 605239"/>
                  <a:gd name="connsiteX105" fmla="*/ 504691 w 605506"/>
                  <a:gd name="connsiteY105" fmla="*/ 557663 h 605239"/>
                  <a:gd name="connsiteX106" fmla="*/ 400808 w 605506"/>
                  <a:gd name="connsiteY106" fmla="*/ 605239 h 605239"/>
                  <a:gd name="connsiteX107" fmla="*/ 317954 w 605506"/>
                  <a:gd name="connsiteY107" fmla="*/ 581451 h 605239"/>
                  <a:gd name="connsiteX108" fmla="*/ 268494 w 605506"/>
                  <a:gd name="connsiteY108" fmla="*/ 543517 h 605239"/>
                  <a:gd name="connsiteX109" fmla="*/ 61268 w 605506"/>
                  <a:gd name="connsiteY109" fmla="*/ 335914 h 605239"/>
                  <a:gd name="connsiteX110" fmla="*/ 16773 w 605506"/>
                  <a:gd name="connsiteY110" fmla="*/ 274101 h 605239"/>
                  <a:gd name="connsiteX111" fmla="*/ 47550 w 605506"/>
                  <a:gd name="connsiteY111" fmla="*/ 101279 h 605239"/>
                  <a:gd name="connsiteX112" fmla="*/ 73182 w 605506"/>
                  <a:gd name="connsiteY112" fmla="*/ 75689 h 605239"/>
                  <a:gd name="connsiteX113" fmla="*/ 131758 w 605506"/>
                  <a:gd name="connsiteY113" fmla="*/ 66948 h 605239"/>
                  <a:gd name="connsiteX114" fmla="*/ 160188 w 605506"/>
                  <a:gd name="connsiteY114" fmla="*/ 89475 h 605239"/>
                  <a:gd name="connsiteX115" fmla="*/ 352973 w 605506"/>
                  <a:gd name="connsiteY115" fmla="*/ 0 h 60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605506" h="605239">
                    <a:moveTo>
                      <a:pt x="481544" y="380415"/>
                    </a:moveTo>
                    <a:cubicBezTo>
                      <a:pt x="485427" y="376537"/>
                      <a:pt x="491839" y="376537"/>
                      <a:pt x="495812" y="380415"/>
                    </a:cubicBezTo>
                    <a:lnTo>
                      <a:pt x="510080" y="394664"/>
                    </a:lnTo>
                    <a:cubicBezTo>
                      <a:pt x="514053" y="398633"/>
                      <a:pt x="514053" y="405036"/>
                      <a:pt x="510080" y="409004"/>
                    </a:cubicBezTo>
                    <a:cubicBezTo>
                      <a:pt x="508093" y="410988"/>
                      <a:pt x="505565" y="411890"/>
                      <a:pt x="502946" y="411890"/>
                    </a:cubicBezTo>
                    <a:cubicBezTo>
                      <a:pt x="500327" y="411890"/>
                      <a:pt x="497799" y="410988"/>
                      <a:pt x="495812" y="409004"/>
                    </a:cubicBezTo>
                    <a:lnTo>
                      <a:pt x="481544" y="394755"/>
                    </a:lnTo>
                    <a:cubicBezTo>
                      <a:pt x="477571" y="390786"/>
                      <a:pt x="477571" y="384383"/>
                      <a:pt x="481544" y="380415"/>
                    </a:cubicBezTo>
                    <a:close/>
                    <a:moveTo>
                      <a:pt x="544912" y="242039"/>
                    </a:moveTo>
                    <a:lnTo>
                      <a:pt x="565049" y="242039"/>
                    </a:lnTo>
                    <a:cubicBezTo>
                      <a:pt x="570647" y="242039"/>
                      <a:pt x="575162" y="246544"/>
                      <a:pt x="575162" y="252130"/>
                    </a:cubicBezTo>
                    <a:cubicBezTo>
                      <a:pt x="575162" y="257716"/>
                      <a:pt x="570647" y="262221"/>
                      <a:pt x="565049" y="262221"/>
                    </a:cubicBezTo>
                    <a:lnTo>
                      <a:pt x="544912" y="262221"/>
                    </a:lnTo>
                    <a:cubicBezTo>
                      <a:pt x="539314" y="262221"/>
                      <a:pt x="534799" y="257716"/>
                      <a:pt x="534799" y="252130"/>
                    </a:cubicBezTo>
                    <a:cubicBezTo>
                      <a:pt x="534799" y="246544"/>
                      <a:pt x="539314" y="242039"/>
                      <a:pt x="544912" y="242039"/>
                    </a:cubicBezTo>
                    <a:close/>
                    <a:moveTo>
                      <a:pt x="352969" y="100838"/>
                    </a:moveTo>
                    <a:cubicBezTo>
                      <a:pt x="358563" y="100838"/>
                      <a:pt x="363075" y="105343"/>
                      <a:pt x="363075" y="110930"/>
                    </a:cubicBezTo>
                    <a:lnTo>
                      <a:pt x="363075" y="242037"/>
                    </a:lnTo>
                    <a:lnTo>
                      <a:pt x="423715" y="242037"/>
                    </a:lnTo>
                    <a:cubicBezTo>
                      <a:pt x="429219" y="242037"/>
                      <a:pt x="433821" y="246542"/>
                      <a:pt x="433821" y="252129"/>
                    </a:cubicBezTo>
                    <a:cubicBezTo>
                      <a:pt x="433821" y="257716"/>
                      <a:pt x="429219" y="262221"/>
                      <a:pt x="423715" y="262221"/>
                    </a:cubicBezTo>
                    <a:lnTo>
                      <a:pt x="352969" y="262221"/>
                    </a:lnTo>
                    <a:cubicBezTo>
                      <a:pt x="347374" y="262221"/>
                      <a:pt x="342862" y="257716"/>
                      <a:pt x="342862" y="252129"/>
                    </a:cubicBezTo>
                    <a:lnTo>
                      <a:pt x="342862" y="110930"/>
                    </a:lnTo>
                    <a:cubicBezTo>
                      <a:pt x="342862" y="105343"/>
                      <a:pt x="347374" y="100838"/>
                      <a:pt x="352969" y="100838"/>
                    </a:cubicBezTo>
                    <a:close/>
                    <a:moveTo>
                      <a:pt x="495812" y="95270"/>
                    </a:moveTo>
                    <a:cubicBezTo>
                      <a:pt x="499785" y="91312"/>
                      <a:pt x="506107" y="91312"/>
                      <a:pt x="510080" y="95270"/>
                    </a:cubicBezTo>
                    <a:cubicBezTo>
                      <a:pt x="514053" y="99228"/>
                      <a:pt x="514053" y="105525"/>
                      <a:pt x="510080" y="109483"/>
                    </a:cubicBezTo>
                    <a:lnTo>
                      <a:pt x="495812" y="123696"/>
                    </a:lnTo>
                    <a:cubicBezTo>
                      <a:pt x="493825" y="125676"/>
                      <a:pt x="491207" y="126665"/>
                      <a:pt x="488678" y="126665"/>
                    </a:cubicBezTo>
                    <a:cubicBezTo>
                      <a:pt x="486060" y="126665"/>
                      <a:pt x="483441" y="125676"/>
                      <a:pt x="481544" y="123696"/>
                    </a:cubicBezTo>
                    <a:cubicBezTo>
                      <a:pt x="477571" y="119828"/>
                      <a:pt x="477571" y="113441"/>
                      <a:pt x="481544" y="109483"/>
                    </a:cubicBezTo>
                    <a:close/>
                    <a:moveTo>
                      <a:pt x="195805" y="95270"/>
                    </a:moveTo>
                    <a:cubicBezTo>
                      <a:pt x="199778" y="91312"/>
                      <a:pt x="206190" y="91312"/>
                      <a:pt x="210163" y="95270"/>
                    </a:cubicBezTo>
                    <a:lnTo>
                      <a:pt x="224431" y="109483"/>
                    </a:lnTo>
                    <a:cubicBezTo>
                      <a:pt x="228404" y="113441"/>
                      <a:pt x="228404" y="119828"/>
                      <a:pt x="224431" y="123696"/>
                    </a:cubicBezTo>
                    <a:cubicBezTo>
                      <a:pt x="222444" y="125676"/>
                      <a:pt x="219825" y="126665"/>
                      <a:pt x="217297" y="126665"/>
                    </a:cubicBezTo>
                    <a:cubicBezTo>
                      <a:pt x="214678" y="126665"/>
                      <a:pt x="212059" y="125676"/>
                      <a:pt x="210163" y="123696"/>
                    </a:cubicBezTo>
                    <a:lnTo>
                      <a:pt x="195805" y="109483"/>
                    </a:lnTo>
                    <a:cubicBezTo>
                      <a:pt x="191922" y="105525"/>
                      <a:pt x="191922" y="99228"/>
                      <a:pt x="195805" y="95270"/>
                    </a:cubicBezTo>
                    <a:close/>
                    <a:moveTo>
                      <a:pt x="352953" y="30273"/>
                    </a:moveTo>
                    <a:cubicBezTo>
                      <a:pt x="358539" y="30273"/>
                      <a:pt x="363044" y="34780"/>
                      <a:pt x="363044" y="40369"/>
                    </a:cubicBezTo>
                    <a:lnTo>
                      <a:pt x="363044" y="60470"/>
                    </a:lnTo>
                    <a:cubicBezTo>
                      <a:pt x="363044" y="66059"/>
                      <a:pt x="358539" y="70566"/>
                      <a:pt x="352953" y="70566"/>
                    </a:cubicBezTo>
                    <a:cubicBezTo>
                      <a:pt x="347367" y="70566"/>
                      <a:pt x="342862" y="66059"/>
                      <a:pt x="342862" y="60470"/>
                    </a:cubicBezTo>
                    <a:lnTo>
                      <a:pt x="342862" y="40369"/>
                    </a:lnTo>
                    <a:cubicBezTo>
                      <a:pt x="342862" y="34780"/>
                      <a:pt x="347367" y="30273"/>
                      <a:pt x="352953" y="30273"/>
                    </a:cubicBezTo>
                    <a:close/>
                    <a:moveTo>
                      <a:pt x="352973" y="20184"/>
                    </a:moveTo>
                    <a:cubicBezTo>
                      <a:pt x="283025" y="20184"/>
                      <a:pt x="218222" y="50820"/>
                      <a:pt x="173816" y="104522"/>
                    </a:cubicBezTo>
                    <a:cubicBezTo>
                      <a:pt x="175802" y="106865"/>
                      <a:pt x="177788" y="109208"/>
                      <a:pt x="179593" y="111641"/>
                    </a:cubicBezTo>
                    <a:cubicBezTo>
                      <a:pt x="180044" y="112091"/>
                      <a:pt x="180495" y="112632"/>
                      <a:pt x="180947" y="113173"/>
                    </a:cubicBezTo>
                    <a:cubicBezTo>
                      <a:pt x="182571" y="115335"/>
                      <a:pt x="184286" y="117498"/>
                      <a:pt x="185820" y="119570"/>
                    </a:cubicBezTo>
                    <a:cubicBezTo>
                      <a:pt x="186362" y="120381"/>
                      <a:pt x="186903" y="121102"/>
                      <a:pt x="187445" y="121823"/>
                    </a:cubicBezTo>
                    <a:cubicBezTo>
                      <a:pt x="188528" y="123264"/>
                      <a:pt x="189611" y="124616"/>
                      <a:pt x="190604" y="126058"/>
                    </a:cubicBezTo>
                    <a:cubicBezTo>
                      <a:pt x="191236" y="126959"/>
                      <a:pt x="191867" y="127860"/>
                      <a:pt x="192499" y="128671"/>
                    </a:cubicBezTo>
                    <a:cubicBezTo>
                      <a:pt x="193763" y="130383"/>
                      <a:pt x="194936" y="132095"/>
                      <a:pt x="196019" y="133717"/>
                    </a:cubicBezTo>
                    <a:cubicBezTo>
                      <a:pt x="196831" y="134798"/>
                      <a:pt x="197553" y="135789"/>
                      <a:pt x="198275" y="136870"/>
                    </a:cubicBezTo>
                    <a:cubicBezTo>
                      <a:pt x="198817" y="137681"/>
                      <a:pt x="199268" y="138402"/>
                      <a:pt x="199810" y="139213"/>
                    </a:cubicBezTo>
                    <a:cubicBezTo>
                      <a:pt x="201073" y="141015"/>
                      <a:pt x="202156" y="142727"/>
                      <a:pt x="203240" y="144349"/>
                    </a:cubicBezTo>
                    <a:cubicBezTo>
                      <a:pt x="203601" y="144890"/>
                      <a:pt x="203962" y="145520"/>
                      <a:pt x="204323" y="145971"/>
                    </a:cubicBezTo>
                    <a:cubicBezTo>
                      <a:pt x="204954" y="146962"/>
                      <a:pt x="205586" y="147953"/>
                      <a:pt x="206128" y="148764"/>
                    </a:cubicBezTo>
                    <a:cubicBezTo>
                      <a:pt x="206579" y="149485"/>
                      <a:pt x="206940" y="150026"/>
                      <a:pt x="207391" y="150657"/>
                    </a:cubicBezTo>
                    <a:cubicBezTo>
                      <a:pt x="208113" y="151828"/>
                      <a:pt x="208745" y="152819"/>
                      <a:pt x="209377" y="153810"/>
                    </a:cubicBezTo>
                    <a:cubicBezTo>
                      <a:pt x="209738" y="154531"/>
                      <a:pt x="210189" y="155162"/>
                      <a:pt x="210550" y="155793"/>
                    </a:cubicBezTo>
                    <a:cubicBezTo>
                      <a:pt x="210731" y="156153"/>
                      <a:pt x="211001" y="156513"/>
                      <a:pt x="211182" y="156784"/>
                    </a:cubicBezTo>
                    <a:cubicBezTo>
                      <a:pt x="212446" y="158946"/>
                      <a:pt x="213258" y="160208"/>
                      <a:pt x="213438" y="160478"/>
                    </a:cubicBezTo>
                    <a:lnTo>
                      <a:pt x="213438" y="160568"/>
                    </a:lnTo>
                    <a:cubicBezTo>
                      <a:pt x="220839" y="173453"/>
                      <a:pt x="223186" y="186789"/>
                      <a:pt x="220027" y="198142"/>
                    </a:cubicBezTo>
                    <a:cubicBezTo>
                      <a:pt x="217680" y="206612"/>
                      <a:pt x="212265" y="213550"/>
                      <a:pt x="204413" y="218236"/>
                    </a:cubicBezTo>
                    <a:cubicBezTo>
                      <a:pt x="192048" y="228508"/>
                      <a:pt x="177697" y="241303"/>
                      <a:pt x="175441" y="244366"/>
                    </a:cubicBezTo>
                    <a:cubicBezTo>
                      <a:pt x="159195" y="268244"/>
                      <a:pt x="161090" y="287257"/>
                      <a:pt x="181759" y="307801"/>
                    </a:cubicBezTo>
                    <a:lnTo>
                      <a:pt x="297827" y="423676"/>
                    </a:lnTo>
                    <a:cubicBezTo>
                      <a:pt x="308116" y="433948"/>
                      <a:pt x="318044" y="439625"/>
                      <a:pt x="328333" y="440616"/>
                    </a:cubicBezTo>
                    <a:cubicBezTo>
                      <a:pt x="336095" y="441427"/>
                      <a:pt x="344128" y="439625"/>
                      <a:pt x="352612" y="435210"/>
                    </a:cubicBezTo>
                    <a:cubicBezTo>
                      <a:pt x="355500" y="433768"/>
                      <a:pt x="358388" y="432056"/>
                      <a:pt x="361366" y="429984"/>
                    </a:cubicBezTo>
                    <a:cubicBezTo>
                      <a:pt x="363713" y="428362"/>
                      <a:pt x="371475" y="419802"/>
                      <a:pt x="379598" y="410521"/>
                    </a:cubicBezTo>
                    <a:cubicBezTo>
                      <a:pt x="382215" y="407367"/>
                      <a:pt x="385013" y="404214"/>
                      <a:pt x="387540" y="401060"/>
                    </a:cubicBezTo>
                    <a:cubicBezTo>
                      <a:pt x="392234" y="393221"/>
                      <a:pt x="399183" y="387904"/>
                      <a:pt x="407758" y="385562"/>
                    </a:cubicBezTo>
                    <a:cubicBezTo>
                      <a:pt x="419039" y="382408"/>
                      <a:pt x="432397" y="384661"/>
                      <a:pt x="445304" y="392049"/>
                    </a:cubicBezTo>
                    <a:cubicBezTo>
                      <a:pt x="445394" y="392049"/>
                      <a:pt x="445665" y="392229"/>
                      <a:pt x="446026" y="392500"/>
                    </a:cubicBezTo>
                    <a:cubicBezTo>
                      <a:pt x="446477" y="392770"/>
                      <a:pt x="447199" y="393221"/>
                      <a:pt x="448192" y="393761"/>
                    </a:cubicBezTo>
                    <a:cubicBezTo>
                      <a:pt x="448372" y="393851"/>
                      <a:pt x="448553" y="393941"/>
                      <a:pt x="448733" y="394122"/>
                    </a:cubicBezTo>
                    <a:cubicBezTo>
                      <a:pt x="449275" y="394392"/>
                      <a:pt x="449816" y="394752"/>
                      <a:pt x="450448" y="395203"/>
                    </a:cubicBezTo>
                    <a:cubicBezTo>
                      <a:pt x="450809" y="395383"/>
                      <a:pt x="451170" y="395563"/>
                      <a:pt x="451531" y="395834"/>
                    </a:cubicBezTo>
                    <a:cubicBezTo>
                      <a:pt x="452795" y="396645"/>
                      <a:pt x="454329" y="397546"/>
                      <a:pt x="456044" y="398627"/>
                    </a:cubicBezTo>
                    <a:cubicBezTo>
                      <a:pt x="456315" y="398807"/>
                      <a:pt x="456495" y="398987"/>
                      <a:pt x="456766" y="399078"/>
                    </a:cubicBezTo>
                    <a:cubicBezTo>
                      <a:pt x="457759" y="399708"/>
                      <a:pt x="458752" y="400429"/>
                      <a:pt x="459835" y="401060"/>
                    </a:cubicBezTo>
                    <a:cubicBezTo>
                      <a:pt x="460196" y="401330"/>
                      <a:pt x="460647" y="401600"/>
                      <a:pt x="461008" y="401871"/>
                    </a:cubicBezTo>
                    <a:cubicBezTo>
                      <a:pt x="462813" y="403042"/>
                      <a:pt x="464618" y="404304"/>
                      <a:pt x="466604" y="405565"/>
                    </a:cubicBezTo>
                    <a:cubicBezTo>
                      <a:pt x="467326" y="406106"/>
                      <a:pt x="468048" y="406556"/>
                      <a:pt x="468860" y="407097"/>
                    </a:cubicBezTo>
                    <a:cubicBezTo>
                      <a:pt x="469943" y="407818"/>
                      <a:pt x="470936" y="408539"/>
                      <a:pt x="472109" y="409350"/>
                    </a:cubicBezTo>
                    <a:cubicBezTo>
                      <a:pt x="473734" y="410431"/>
                      <a:pt x="475358" y="411602"/>
                      <a:pt x="477073" y="412774"/>
                    </a:cubicBezTo>
                    <a:cubicBezTo>
                      <a:pt x="477886" y="413404"/>
                      <a:pt x="478788" y="414035"/>
                      <a:pt x="479691" y="414756"/>
                    </a:cubicBezTo>
                    <a:cubicBezTo>
                      <a:pt x="481315" y="415837"/>
                      <a:pt x="482850" y="417009"/>
                      <a:pt x="484474" y="418180"/>
                    </a:cubicBezTo>
                    <a:cubicBezTo>
                      <a:pt x="485016" y="418630"/>
                      <a:pt x="485557" y="418991"/>
                      <a:pt x="486099" y="419351"/>
                    </a:cubicBezTo>
                    <a:cubicBezTo>
                      <a:pt x="488265" y="421063"/>
                      <a:pt x="490521" y="422775"/>
                      <a:pt x="492778" y="424577"/>
                    </a:cubicBezTo>
                    <a:cubicBezTo>
                      <a:pt x="493229" y="424938"/>
                      <a:pt x="493680" y="425208"/>
                      <a:pt x="494132" y="425569"/>
                    </a:cubicBezTo>
                    <a:cubicBezTo>
                      <a:pt x="496298" y="427371"/>
                      <a:pt x="498554" y="429173"/>
                      <a:pt x="500810" y="430975"/>
                    </a:cubicBezTo>
                    <a:cubicBezTo>
                      <a:pt x="554602" y="386733"/>
                      <a:pt x="585289" y="321947"/>
                      <a:pt x="585289" y="252115"/>
                    </a:cubicBezTo>
                    <a:cubicBezTo>
                      <a:pt x="585289" y="124256"/>
                      <a:pt x="481135" y="20184"/>
                      <a:pt x="352973" y="20184"/>
                    </a:cubicBezTo>
                    <a:close/>
                    <a:moveTo>
                      <a:pt x="352973" y="0"/>
                    </a:moveTo>
                    <a:cubicBezTo>
                      <a:pt x="492236" y="0"/>
                      <a:pt x="605506" y="113082"/>
                      <a:pt x="605506" y="252115"/>
                    </a:cubicBezTo>
                    <a:cubicBezTo>
                      <a:pt x="605506" y="326993"/>
                      <a:pt x="573014" y="396464"/>
                      <a:pt x="515883" y="444581"/>
                    </a:cubicBezTo>
                    <a:cubicBezTo>
                      <a:pt x="525540" y="454042"/>
                      <a:pt x="533934" y="463954"/>
                      <a:pt x="539079" y="473595"/>
                    </a:cubicBezTo>
                    <a:cubicBezTo>
                      <a:pt x="549368" y="493058"/>
                      <a:pt x="545848" y="516575"/>
                      <a:pt x="530324" y="532073"/>
                    </a:cubicBezTo>
                    <a:lnTo>
                      <a:pt x="504691" y="557663"/>
                    </a:lnTo>
                    <a:cubicBezTo>
                      <a:pt x="472922" y="589380"/>
                      <a:pt x="438173" y="605239"/>
                      <a:pt x="400808" y="605239"/>
                    </a:cubicBezTo>
                    <a:cubicBezTo>
                      <a:pt x="374453" y="605239"/>
                      <a:pt x="346835" y="597310"/>
                      <a:pt x="317954" y="581451"/>
                    </a:cubicBezTo>
                    <a:cubicBezTo>
                      <a:pt x="300986" y="572170"/>
                      <a:pt x="284379" y="559375"/>
                      <a:pt x="268494" y="543517"/>
                    </a:cubicBezTo>
                    <a:lnTo>
                      <a:pt x="61268" y="335914"/>
                    </a:lnTo>
                    <a:cubicBezTo>
                      <a:pt x="41773" y="316451"/>
                      <a:pt x="26881" y="295636"/>
                      <a:pt x="16773" y="274101"/>
                    </a:cubicBezTo>
                    <a:cubicBezTo>
                      <a:pt x="-13282" y="209856"/>
                      <a:pt x="-2903" y="151738"/>
                      <a:pt x="47550" y="101279"/>
                    </a:cubicBezTo>
                    <a:lnTo>
                      <a:pt x="73182" y="75689"/>
                    </a:lnTo>
                    <a:cubicBezTo>
                      <a:pt x="88796" y="60191"/>
                      <a:pt x="112263" y="56676"/>
                      <a:pt x="131758" y="66948"/>
                    </a:cubicBezTo>
                    <a:cubicBezTo>
                      <a:pt x="141234" y="71994"/>
                      <a:pt x="150982" y="80104"/>
                      <a:pt x="160188" y="89475"/>
                    </a:cubicBezTo>
                    <a:cubicBezTo>
                      <a:pt x="208384" y="32438"/>
                      <a:pt x="277971" y="0"/>
                      <a:pt x="3529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1A496390-A510-779F-47E4-634777A216F4}"/>
                </a:ext>
              </a:extLst>
            </p:cNvPr>
            <p:cNvGrpSpPr/>
            <p:nvPr/>
          </p:nvGrpSpPr>
          <p:grpSpPr>
            <a:xfrm>
              <a:off x="669925" y="4526136"/>
              <a:ext cx="3101975" cy="1579404"/>
              <a:chOff x="669925" y="4526136"/>
              <a:chExt cx="3101975" cy="1579404"/>
            </a:xfrm>
          </p:grpSpPr>
          <p:sp>
            <p:nvSpPr>
              <p:cNvPr id="11" name="Text5">
                <a:extLst>
                  <a:ext uri="{FF2B5EF4-FFF2-40B4-BE49-F238E27FC236}">
                    <a16:creationId xmlns:a16="http://schemas.microsoft.com/office/drawing/2014/main" id="{9E07FE11-3B77-63A9-8898-EAC3E51A6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925" y="4941516"/>
                <a:ext cx="3101975" cy="116402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200" dirty="0">
                    <a:cs typeface="+mn-ea"/>
                    <a:sym typeface="+mn-lt"/>
                  </a:rPr>
                  <a:t>使用 ipconfig /release 放弃当前IP租约，帮助用户手动断开网络连接并释放资源。</a:t>
                </a:r>
                <a:endParaRPr lang="en-US" dirty="0"/>
              </a:p>
            </p:txBody>
          </p:sp>
          <p:sp>
            <p:nvSpPr>
              <p:cNvPr id="12" name="Bullet5">
                <a:extLst>
                  <a:ext uri="{FF2B5EF4-FFF2-40B4-BE49-F238E27FC236}">
                    <a16:creationId xmlns:a16="http://schemas.microsoft.com/office/drawing/2014/main" id="{5D848839-06AD-425F-5F40-3E974DF397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9925" y="4526136"/>
                <a:ext cx="3101975" cy="415379"/>
              </a:xfrm>
              <a:prstGeom prst="rect">
                <a:avLst/>
              </a:prstGeom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lvl="0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b="1" dirty="0">
                    <a:cs typeface="+mn-ea"/>
                    <a:sym typeface="+mn-lt"/>
                  </a:rPr>
                  <a:t>释放DHCP租约</a:t>
                </a:r>
                <a:endParaRPr lang="en-US" dirty="0"/>
              </a:p>
            </p:txBody>
          </p:sp>
        </p:grpSp>
        <p:sp>
          <p:nvSpPr>
            <p:cNvPr id="10" name="Title">
              <a:extLst>
                <a:ext uri="{FF2B5EF4-FFF2-40B4-BE49-F238E27FC236}">
                  <a16:creationId xmlns:a16="http://schemas.microsoft.com/office/drawing/2014/main" id="{F4C354A3-F006-05E8-0C1D-59A9040841A0}"/>
                </a:ext>
              </a:extLst>
            </p:cNvPr>
            <p:cNvSpPr txBox="1"/>
            <p:nvPr/>
          </p:nvSpPr>
          <p:spPr>
            <a:xfrm>
              <a:off x="4787055" y="2655494"/>
              <a:ext cx="2617046" cy="1768092"/>
            </a:xfrm>
            <a:prstGeom prst="roundRect">
              <a:avLst>
                <a:gd name="adj" fmla="val 14626"/>
              </a:avLst>
            </a:prstGeom>
            <a:solidFill>
              <a:schemeClr val="bg1">
                <a:alpha val="90000"/>
              </a:schemeClr>
            </a:solidFill>
          </p:spPr>
          <p:txBody>
            <a:bodyPr vert="horz" wrap="square" rtlCol="0" anchor="ctr" anchorCtr="0">
              <a:normAutofit/>
            </a:bodyPr>
            <a:lstStyle/>
            <a:p>
              <a:r>
                <a:rPr lang="zh-CN" altLang="en-US" sz="2400" b="1" dirty="0">
                  <a:cs typeface="+mn-ea"/>
                  <a:sym typeface="+mn-lt"/>
                </a:rPr>
                <a:t>了解其他相关命令（如 ipconfig /flushdns）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95915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grpSp>
        <p:nvGrpSpPr>
          <p:cNvPr id="3" name="组合 2"/>
          <p:cNvGrpSpPr/>
          <p:nvPr/>
        </p:nvGrpSpPr>
        <p:grpSpPr>
          <a:xfrm>
            <a:off x="198240" y="1035230"/>
            <a:ext cx="8765540" cy="4918075"/>
            <a:chOff x="3080" y="1785"/>
            <a:chExt cx="13242" cy="7430"/>
          </a:xfrm>
        </p:grpSpPr>
        <p:sp>
          <p:nvSpPr>
            <p:cNvPr id="4" name="矩形 3"/>
            <p:cNvSpPr/>
            <p:nvPr/>
          </p:nvSpPr>
          <p:spPr>
            <a:xfrm>
              <a:off x="3080" y="17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280" y="19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95645" y="1837674"/>
            <a:ext cx="7038340" cy="2966047"/>
            <a:chOff x="4037" y="2920"/>
            <a:chExt cx="11084" cy="4171"/>
          </a:xfrm>
        </p:grpSpPr>
        <p:sp>
          <p:nvSpPr>
            <p:cNvPr id="7" name="文本框 6"/>
            <p:cNvSpPr txBox="1"/>
            <p:nvPr/>
          </p:nvSpPr>
          <p:spPr>
            <a:xfrm>
              <a:off x="6589" y="2920"/>
              <a:ext cx="5979" cy="1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PART </a:t>
              </a:r>
              <a:r>
                <a:rPr lang="en-US" altLang="zh-CN" sz="6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03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71" y="4456"/>
              <a:ext cx="10432" cy="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6600" b="1" dirty="0" err="1" smtClean="0">
                  <a:solidFill>
                    <a:srgbClr val="6E8C89"/>
                  </a:solidFill>
                  <a:cs typeface="+mn-ea"/>
                  <a:sym typeface="+mn-lt"/>
                </a:rPr>
                <a:t>Tracert</a:t>
              </a:r>
              <a:r>
                <a:rPr lang="en-US" altLang="zh-CN" sz="66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 </a:t>
              </a:r>
              <a:r>
                <a:rPr lang="zh-CN" altLang="en-US" sz="66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命令详解</a:t>
              </a:r>
              <a:endParaRPr lang="zh-CN" altLang="en-US" sz="6600" b="1" dirty="0">
                <a:solidFill>
                  <a:srgbClr val="6E8C89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037" y="6501"/>
              <a:ext cx="11084" cy="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跟踪数据包路径，定位网络瓶颈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684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71885" y="166165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Tracert</a:t>
            </a:r>
            <a:r>
              <a:rPr lang="en-US" dirty="0" smtClean="0"/>
              <a:t> </a:t>
            </a:r>
            <a:r>
              <a:rPr lang="zh-CN" altLang="en-US" dirty="0" smtClean="0"/>
              <a:t>命令的基础用法</a:t>
            </a:r>
            <a:endParaRPr lang="zh-CN" altLang="en-US" dirty="0"/>
          </a:p>
        </p:txBody>
      </p:sp>
      <p:grpSp>
        <p:nvGrpSpPr>
          <p:cNvPr id="4" name="0de34f5b-f0c6-4ff7-854c-8d3507c4af79.source.5.zh-Hans.pptx">
            <a:extLst>
              <a:ext uri="{FF2B5EF4-FFF2-40B4-BE49-F238E27FC236}">
                <a16:creationId xmlns:a16="http://schemas.microsoft.com/office/drawing/2014/main" id="{A06F3179-3BBE-ED43-BBD6-66D4855DE51C}"/>
              </a:ext>
            </a:extLst>
          </p:cNvPr>
          <p:cNvGrpSpPr/>
          <p:nvPr/>
        </p:nvGrpSpPr>
        <p:grpSpPr>
          <a:xfrm>
            <a:off x="171885" y="938756"/>
            <a:ext cx="8972115" cy="5487096"/>
            <a:chOff x="660398" y="952098"/>
            <a:chExt cx="11531207" cy="5182002"/>
          </a:xfrm>
        </p:grpSpPr>
        <p:sp>
          <p:nvSpPr>
            <p:cNvPr id="5" name="Title">
              <a:extLst>
                <a:ext uri="{FF2B5EF4-FFF2-40B4-BE49-F238E27FC236}">
                  <a16:creationId xmlns:a16="http://schemas.microsoft.com/office/drawing/2014/main" id="{62670064-FBAB-F763-3955-53BF99402F9E}"/>
                </a:ext>
              </a:extLst>
            </p:cNvPr>
            <p:cNvSpPr txBox="1"/>
            <p:nvPr/>
          </p:nvSpPr>
          <p:spPr>
            <a:xfrm>
              <a:off x="660398" y="1130299"/>
              <a:ext cx="4972051" cy="647701"/>
            </a:xfrm>
            <a:prstGeom prst="rect">
              <a:avLst/>
            </a:prstGeom>
            <a:noFill/>
          </p:spPr>
          <p:txBody>
            <a:bodyPr wrap="square" rtlCol="0" anchor="ctr">
              <a:normAutofit fontScale="92500" lnSpcReduction="20000"/>
            </a:bodyPr>
            <a:lstStyle/>
            <a:p>
              <a:r>
                <a:rPr lang="zh-CN" altLang="en-US" sz="2400" b="1" dirty="0">
                  <a:cs typeface="+mn-ea"/>
                  <a:sym typeface="+mn-lt"/>
                </a:rPr>
                <a:t>学习如何使用 Tracert 进行路径追踪</a:t>
              </a:r>
              <a:endParaRPr lang="en-US" dirty="0"/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5396732-628B-2C8F-1218-1B98297CBEEC}"/>
                </a:ext>
              </a:extLst>
            </p:cNvPr>
            <p:cNvGrpSpPr/>
            <p:nvPr/>
          </p:nvGrpSpPr>
          <p:grpSpPr>
            <a:xfrm>
              <a:off x="660400" y="3429000"/>
              <a:ext cx="10864850" cy="2705100"/>
              <a:chOff x="660400" y="3429000"/>
              <a:chExt cx="10864850" cy="2705100"/>
            </a:xfrm>
          </p:grpSpPr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3C1B61CD-2768-9C5D-E549-8F9DA58DE151}"/>
                  </a:ext>
                </a:extLst>
              </p:cNvPr>
              <p:cNvGrpSpPr/>
              <p:nvPr/>
            </p:nvGrpSpPr>
            <p:grpSpPr>
              <a:xfrm>
                <a:off x="660400" y="3429000"/>
                <a:ext cx="2024064" cy="2705100"/>
                <a:chOff x="660400" y="4406900"/>
                <a:chExt cx="2569525" cy="2705100"/>
              </a:xfrm>
            </p:grpSpPr>
            <p:sp>
              <p:nvSpPr>
                <p:cNvPr id="23" name="Text1">
                  <a:extLst>
                    <a:ext uri="{FF2B5EF4-FFF2-40B4-BE49-F238E27FC236}">
                      <a16:creationId xmlns:a16="http://schemas.microsoft.com/office/drawing/2014/main" id="{8D4952A7-0FE2-65D5-8BC2-4F31391449D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60400" y="5097724"/>
                  <a:ext cx="2569525" cy="2014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err="1">
                      <a:cs typeface="+mn-ea"/>
                      <a:sym typeface="+mn-lt"/>
                    </a:rPr>
                    <a:t>介绍 Tracert 命令的基本语法结构，帮助用户了解如何正确输入命令参数以追踪网络路径。</a:t>
                  </a:r>
                  <a:endParaRPr lang="en-US" dirty="0"/>
                </a:p>
              </p:txBody>
            </p:sp>
            <p:sp>
              <p:nvSpPr>
                <p:cNvPr id="24" name="Bullet1">
                  <a:extLst>
                    <a:ext uri="{FF2B5EF4-FFF2-40B4-BE49-F238E27FC236}">
                      <a16:creationId xmlns:a16="http://schemas.microsoft.com/office/drawing/2014/main" id="{909571BC-6F98-1C3F-2B18-2F6732BFB7A2}"/>
                    </a:ext>
                  </a:extLst>
                </p:cNvPr>
                <p:cNvSpPr txBox="1"/>
                <p:nvPr/>
              </p:nvSpPr>
              <p:spPr>
                <a:xfrm>
                  <a:off x="660400" y="4406900"/>
                  <a:ext cx="2569525" cy="690824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基本语法</a:t>
                  </a:r>
                  <a:endParaRPr lang="en-US" dirty="0"/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6F9B387B-DD44-81C1-96AA-31D9FE4DA673}"/>
                  </a:ext>
                </a:extLst>
              </p:cNvPr>
              <p:cNvGrpSpPr/>
              <p:nvPr/>
            </p:nvGrpSpPr>
            <p:grpSpPr>
              <a:xfrm>
                <a:off x="2870597" y="3429000"/>
                <a:ext cx="2024064" cy="2705100"/>
                <a:chOff x="4310743" y="4406900"/>
                <a:chExt cx="2569525" cy="2705100"/>
              </a:xfrm>
            </p:grpSpPr>
            <p:sp>
              <p:nvSpPr>
                <p:cNvPr id="21" name="Text2">
                  <a:extLst>
                    <a:ext uri="{FF2B5EF4-FFF2-40B4-BE49-F238E27FC236}">
                      <a16:creationId xmlns:a16="http://schemas.microsoft.com/office/drawing/2014/main" id="{FB8287FD-DB4E-A5DB-9F0D-7C2966717E5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310743" y="5097724"/>
                  <a:ext cx="2569525" cy="2014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err="1">
                      <a:cs typeface="+mn-ea"/>
                      <a:sym typeface="+mn-lt"/>
                    </a:rPr>
                    <a:t>解析 Tracert 常用参数及其功能，例如指定超时时间和最大跳数，从而优化路径追踪过程。</a:t>
                  </a:r>
                  <a:endParaRPr lang="en-US" dirty="0"/>
                </a:p>
              </p:txBody>
            </p:sp>
            <p:sp>
              <p:nvSpPr>
                <p:cNvPr id="22" name="Bullet2">
                  <a:extLst>
                    <a:ext uri="{FF2B5EF4-FFF2-40B4-BE49-F238E27FC236}">
                      <a16:creationId xmlns:a16="http://schemas.microsoft.com/office/drawing/2014/main" id="{15E5926E-F7D4-7CC0-BE77-4E57BE61A572}"/>
                    </a:ext>
                  </a:extLst>
                </p:cNvPr>
                <p:cNvSpPr txBox="1"/>
                <p:nvPr/>
              </p:nvSpPr>
              <p:spPr>
                <a:xfrm>
                  <a:off x="4310743" y="4406900"/>
                  <a:ext cx="2569525" cy="690824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参数设置</a:t>
                  </a:r>
                  <a:endParaRPr lang="en-US" dirty="0"/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8CF6C5CF-5B90-C173-F919-41B9ECA2DADE}"/>
                  </a:ext>
                </a:extLst>
              </p:cNvPr>
              <p:cNvGrpSpPr/>
              <p:nvPr/>
            </p:nvGrpSpPr>
            <p:grpSpPr>
              <a:xfrm>
                <a:off x="5080794" y="3429000"/>
                <a:ext cx="2024064" cy="2705100"/>
                <a:chOff x="6675913" y="4406900"/>
                <a:chExt cx="2569525" cy="2705100"/>
              </a:xfrm>
            </p:grpSpPr>
            <p:sp>
              <p:nvSpPr>
                <p:cNvPr id="19" name="Text3">
                  <a:extLst>
                    <a:ext uri="{FF2B5EF4-FFF2-40B4-BE49-F238E27FC236}">
                      <a16:creationId xmlns:a16="http://schemas.microsoft.com/office/drawing/2014/main" id="{B96E12C8-1F0B-37A0-9E04-040299654850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675913" y="5097724"/>
                  <a:ext cx="2569525" cy="2014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err="1">
                      <a:cs typeface="+mn-ea"/>
                      <a:sym typeface="+mn-lt"/>
                    </a:rPr>
                    <a:t>学习如何通过 Tracert 输出结果分析数据包经过的路由器和延迟时间，定位网络问题。</a:t>
                  </a:r>
                  <a:endParaRPr lang="en-US" dirty="0"/>
                </a:p>
              </p:txBody>
            </p:sp>
            <p:sp>
              <p:nvSpPr>
                <p:cNvPr id="20" name="Bullet3">
                  <a:extLst>
                    <a:ext uri="{FF2B5EF4-FFF2-40B4-BE49-F238E27FC236}">
                      <a16:creationId xmlns:a16="http://schemas.microsoft.com/office/drawing/2014/main" id="{426C5D19-30A8-C888-30AE-280D8758CC82}"/>
                    </a:ext>
                  </a:extLst>
                </p:cNvPr>
                <p:cNvSpPr txBox="1"/>
                <p:nvPr/>
              </p:nvSpPr>
              <p:spPr>
                <a:xfrm>
                  <a:off x="6675913" y="4406900"/>
                  <a:ext cx="2569525" cy="690824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路径分析</a:t>
                  </a:r>
                  <a:endParaRPr lang="en-US" dirty="0"/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248A722D-0041-6AD7-4DD7-00B97BCCBA7B}"/>
                  </a:ext>
                </a:extLst>
              </p:cNvPr>
              <p:cNvGrpSpPr/>
              <p:nvPr/>
            </p:nvGrpSpPr>
            <p:grpSpPr>
              <a:xfrm>
                <a:off x="7290991" y="3429000"/>
                <a:ext cx="2024064" cy="2705100"/>
                <a:chOff x="9219703" y="4406900"/>
                <a:chExt cx="2569525" cy="2705100"/>
              </a:xfrm>
            </p:grpSpPr>
            <p:sp>
              <p:nvSpPr>
                <p:cNvPr id="17" name="Text4">
                  <a:extLst>
                    <a:ext uri="{FF2B5EF4-FFF2-40B4-BE49-F238E27FC236}">
                      <a16:creationId xmlns:a16="http://schemas.microsoft.com/office/drawing/2014/main" id="{AB7953F5-8006-70A0-2FAE-1929D622C4A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219703" y="5097724"/>
                  <a:ext cx="2569525" cy="2014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err="1">
                      <a:cs typeface="+mn-ea"/>
                      <a:sym typeface="+mn-lt"/>
                    </a:rPr>
                    <a:t>提供具体案例演示 Tracert 的使用方法，展示如何在实际场景中进行路径追踪和故障排查。</a:t>
                  </a:r>
                  <a:endParaRPr lang="en-US" dirty="0"/>
                </a:p>
              </p:txBody>
            </p:sp>
            <p:sp>
              <p:nvSpPr>
                <p:cNvPr id="18" name="Bullet4">
                  <a:extLst>
                    <a:ext uri="{FF2B5EF4-FFF2-40B4-BE49-F238E27FC236}">
                      <a16:creationId xmlns:a16="http://schemas.microsoft.com/office/drawing/2014/main" id="{F2C66E0C-F832-6B40-30FB-6F86B344707C}"/>
                    </a:ext>
                  </a:extLst>
                </p:cNvPr>
                <p:cNvSpPr txBox="1"/>
                <p:nvPr/>
              </p:nvSpPr>
              <p:spPr>
                <a:xfrm>
                  <a:off x="9219703" y="4406900"/>
                  <a:ext cx="2569525" cy="690824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实际操作</a:t>
                  </a:r>
                  <a:endParaRPr lang="en-US" dirty="0"/>
                </a:p>
              </p:txBody>
            </p:sp>
          </p:grpSp>
          <p:grpSp>
            <p:nvGrpSpPr>
              <p:cNvPr id="14" name="组合 1">
                <a:extLst>
                  <a:ext uri="{FF2B5EF4-FFF2-40B4-BE49-F238E27FC236}">
                    <a16:creationId xmlns:a16="http://schemas.microsoft.com/office/drawing/2014/main" id="{9357E4A5-B9DB-6508-55D3-94D00788678C}"/>
                  </a:ext>
                </a:extLst>
              </p:cNvPr>
              <p:cNvGrpSpPr/>
              <p:nvPr/>
            </p:nvGrpSpPr>
            <p:grpSpPr>
              <a:xfrm>
                <a:off x="9501186" y="3429000"/>
                <a:ext cx="2024064" cy="2705100"/>
                <a:chOff x="9219703" y="4406900"/>
                <a:chExt cx="2569525" cy="2705100"/>
              </a:xfrm>
            </p:grpSpPr>
            <p:sp>
              <p:nvSpPr>
                <p:cNvPr id="15" name="Text5">
                  <a:extLst>
                    <a:ext uri="{FF2B5EF4-FFF2-40B4-BE49-F238E27FC236}">
                      <a16:creationId xmlns:a16="http://schemas.microsoft.com/office/drawing/2014/main" id="{1FCF9DC0-8B7F-028B-1E1D-9A090379735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219703" y="5097724"/>
                  <a:ext cx="2569525" cy="2014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err="1">
                      <a:cs typeface="+mn-ea"/>
                      <a:sym typeface="+mn-lt"/>
                    </a:rPr>
                    <a:t>总结使用 Tracert 时需要注意的事项，包括权限要求、网络环境限制以及可能的误判情况。</a:t>
                  </a:r>
                  <a:endParaRPr lang="en-US" dirty="0"/>
                </a:p>
              </p:txBody>
            </p:sp>
            <p:sp>
              <p:nvSpPr>
                <p:cNvPr id="16" name="Bullet5">
                  <a:extLst>
                    <a:ext uri="{FF2B5EF4-FFF2-40B4-BE49-F238E27FC236}">
                      <a16:creationId xmlns:a16="http://schemas.microsoft.com/office/drawing/2014/main" id="{49C14572-F211-AAB4-49AC-E8483EA64AA6}"/>
                    </a:ext>
                  </a:extLst>
                </p:cNvPr>
                <p:cNvSpPr txBox="1"/>
                <p:nvPr/>
              </p:nvSpPr>
              <p:spPr>
                <a:xfrm>
                  <a:off x="9219703" y="4406900"/>
                  <a:ext cx="2569525" cy="690824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注意事项</a:t>
                  </a:r>
                  <a:endParaRPr lang="en-US" dirty="0"/>
                </a:p>
              </p:txBody>
            </p:sp>
          </p:grp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1376560C-4ECB-67CA-DE85-3D922AF84DE2}"/>
                </a:ext>
              </a:extLst>
            </p:cNvPr>
            <p:cNvGrpSpPr/>
            <p:nvPr/>
          </p:nvGrpSpPr>
          <p:grpSpPr>
            <a:xfrm>
              <a:off x="5911455" y="952098"/>
              <a:ext cx="6280150" cy="2235602"/>
              <a:chOff x="5911850" y="-324346"/>
              <a:chExt cx="6280150" cy="4069032"/>
            </a:xfrm>
          </p:grpSpPr>
          <p:sp>
            <p:nvSpPr>
              <p:cNvPr id="8" name="PictureMisc1">
                <a:extLst>
                  <a:ext uri="{FF2B5EF4-FFF2-40B4-BE49-F238E27FC236}">
                    <a16:creationId xmlns:a16="http://schemas.microsoft.com/office/drawing/2014/main" id="{BCC8E0D9-AEDE-AB6A-690C-FB790396A68A}"/>
                  </a:ext>
                </a:extLst>
              </p:cNvPr>
              <p:cNvSpPr/>
              <p:nvPr/>
            </p:nvSpPr>
            <p:spPr>
              <a:xfrm>
                <a:off x="5911850" y="0"/>
                <a:ext cx="6280150" cy="3744686"/>
              </a:xfrm>
              <a:prstGeom prst="rect">
                <a:avLst/>
              </a:prstGeom>
              <a:blipFill>
                <a:blip r:embed="rId3"/>
                <a:srcRect/>
                <a:stretch>
                  <a:fillRect t="-5902" b="-5902"/>
                </a:stretch>
              </a:blipFill>
              <a:ln w="762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0D6D0B38-8B27-714E-F38D-CC326141056C}"/>
                  </a:ext>
                </a:extLst>
              </p:cNvPr>
              <p:cNvSpPr/>
              <p:nvPr/>
            </p:nvSpPr>
            <p:spPr>
              <a:xfrm>
                <a:off x="11340821" y="-324346"/>
                <a:ext cx="356948" cy="64869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45969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 </a:t>
            </a:r>
            <a:endParaRPr lang="en-US" altLang="zh-CN" dirty="0"/>
          </a:p>
        </p:txBody>
      </p:sp>
      <p:sp>
        <p:nvSpPr>
          <p:cNvPr id="3" name="标题 4294967294"/>
          <p:cNvSpPr txBox="1">
            <a:spLocks/>
          </p:cNvSpPr>
          <p:nvPr/>
        </p:nvSpPr>
        <p:spPr>
          <a:xfrm>
            <a:off x="146833" y="1285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Tracert</a:t>
            </a:r>
            <a:r>
              <a:rPr lang="en-US" dirty="0" smtClean="0"/>
              <a:t> </a:t>
            </a:r>
            <a:r>
              <a:rPr lang="zh-CN" altLang="en-US" dirty="0" smtClean="0"/>
              <a:t>命令的高级选项</a:t>
            </a:r>
            <a:endParaRPr lang="zh-CN" altLang="en-US" dirty="0"/>
          </a:p>
        </p:txBody>
      </p:sp>
      <p:grpSp>
        <p:nvGrpSpPr>
          <p:cNvPr id="4" name="2848c8df-724a-4ef5-8db2-8cfcfa9f0f21.source.6.zh-Hans.pptx">
            <a:extLst>
              <a:ext uri="{FF2B5EF4-FFF2-40B4-BE49-F238E27FC236}">
                <a16:creationId xmlns:a16="http://schemas.microsoft.com/office/drawing/2014/main" id="{32B980E8-6839-1FA8-B5D8-538922AA97FA}"/>
              </a:ext>
            </a:extLst>
          </p:cNvPr>
          <p:cNvGrpSpPr/>
          <p:nvPr/>
        </p:nvGrpSpPr>
        <p:grpSpPr>
          <a:xfrm>
            <a:off x="146833" y="1028698"/>
            <a:ext cx="8781267" cy="5549901"/>
            <a:chOff x="660400" y="1130299"/>
            <a:chExt cx="10858500" cy="4951344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7AA925C-295A-73E7-0B1B-9E69A5334522}"/>
                </a:ext>
              </a:extLst>
            </p:cNvPr>
            <p:cNvGrpSpPr/>
            <p:nvPr/>
          </p:nvGrpSpPr>
          <p:grpSpPr>
            <a:xfrm>
              <a:off x="739142" y="1829969"/>
              <a:ext cx="3452578" cy="2034305"/>
              <a:chOff x="149929" y="2131094"/>
              <a:chExt cx="3452578" cy="2034305"/>
            </a:xfrm>
          </p:grpSpPr>
          <p:sp>
            <p:nvSpPr>
              <p:cNvPr id="27" name="Number1">
                <a:extLst>
                  <a:ext uri="{FF2B5EF4-FFF2-40B4-BE49-F238E27FC236}">
                    <a16:creationId xmlns:a16="http://schemas.microsoft.com/office/drawing/2014/main" id="{81EEC434-7590-4312-8CAD-95349EC3863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49929" y="2172910"/>
                <a:ext cx="540000" cy="54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108000" tIns="108000" rIns="108000" bIns="108000" rtlCol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en-US" sz="2400" b="1" dirty="0">
                    <a:cs typeface="+mn-ea"/>
                    <a:sym typeface="+mn-lt"/>
                  </a:rPr>
                  <a:t>1</a:t>
                </a:r>
                <a:endParaRPr kumimoji="1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28" name="Bullet1">
                <a:extLst>
                  <a:ext uri="{FF2B5EF4-FFF2-40B4-BE49-F238E27FC236}">
                    <a16:creationId xmlns:a16="http://schemas.microsoft.com/office/drawing/2014/main" id="{0A17DDDD-C218-2C21-52D1-6CCD361B649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9929" y="2131094"/>
                <a:ext cx="2912578" cy="6151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参数解析</a:t>
                </a:r>
                <a:endParaRPr lang="en-US" dirty="0"/>
              </a:p>
            </p:txBody>
          </p:sp>
          <p:sp>
            <p:nvSpPr>
              <p:cNvPr id="29" name="Text1">
                <a:extLst>
                  <a:ext uri="{FF2B5EF4-FFF2-40B4-BE49-F238E27FC236}">
                    <a16:creationId xmlns:a16="http://schemas.microsoft.com/office/drawing/2014/main" id="{481A4B72-A8C8-5EC2-5FD2-B30B5B93FB5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5961" y="2788095"/>
                <a:ext cx="3446546" cy="137730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深入讲解 Tracert 的高级参数，如 -d、-h 和 -w 等，帮助用户了解其功能及使用场景。</a:t>
                </a:r>
                <a:endParaRPr lang="en-US" dirty="0"/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6E178057-65D0-2845-503A-A826BE51AA10}"/>
                </a:ext>
              </a:extLst>
            </p:cNvPr>
            <p:cNvGrpSpPr/>
            <p:nvPr/>
          </p:nvGrpSpPr>
          <p:grpSpPr>
            <a:xfrm>
              <a:off x="4402731" y="1829970"/>
              <a:ext cx="3452578" cy="2034304"/>
              <a:chOff x="149929" y="3548371"/>
              <a:chExt cx="3452578" cy="2034304"/>
            </a:xfrm>
          </p:grpSpPr>
          <p:sp>
            <p:nvSpPr>
              <p:cNvPr id="24" name="Number2">
                <a:extLst>
                  <a:ext uri="{FF2B5EF4-FFF2-40B4-BE49-F238E27FC236}">
                    <a16:creationId xmlns:a16="http://schemas.microsoft.com/office/drawing/2014/main" id="{6776B5A9-5DE4-E065-6C85-C87BD674CFC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49929" y="3590186"/>
                <a:ext cx="540000" cy="54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108000" tIns="108000" rIns="108000" bIns="108000" rtlCol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en-US" sz="2400" b="1" dirty="0">
                    <a:cs typeface="+mn-ea"/>
                    <a:sym typeface="+mn-lt"/>
                  </a:rPr>
                  <a:t>2</a:t>
                </a:r>
                <a:endParaRPr kumimoji="1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25" name="Bullet2">
                <a:extLst>
                  <a:ext uri="{FF2B5EF4-FFF2-40B4-BE49-F238E27FC236}">
                    <a16:creationId xmlns:a16="http://schemas.microsoft.com/office/drawing/2014/main" id="{567D57AD-6132-99DD-1134-88AB12693E7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9929" y="3548371"/>
                <a:ext cx="2912578" cy="6151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路径优化</a:t>
                </a:r>
                <a:endParaRPr lang="en-US" dirty="0"/>
              </a:p>
            </p:txBody>
          </p:sp>
          <p:sp>
            <p:nvSpPr>
              <p:cNvPr id="26" name="Text2">
                <a:extLst>
                  <a:ext uri="{FF2B5EF4-FFF2-40B4-BE49-F238E27FC236}">
                    <a16:creationId xmlns:a16="http://schemas.microsoft.com/office/drawing/2014/main" id="{FCC7A3F8-47AB-3F57-01CF-BCD6AF69981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5961" y="4205371"/>
                <a:ext cx="3446546" cy="137730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分析如何通过高级选项优化路由路径，提升网络性能和数据传输效率。</a:t>
                </a:r>
                <a:endParaRPr lang="en-US" dirty="0"/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DB345DD5-38E3-F036-BDEA-E316F7241FBE}"/>
                </a:ext>
              </a:extLst>
            </p:cNvPr>
            <p:cNvGrpSpPr/>
            <p:nvPr/>
          </p:nvGrpSpPr>
          <p:grpSpPr>
            <a:xfrm>
              <a:off x="8066321" y="1829970"/>
              <a:ext cx="3452578" cy="2034304"/>
              <a:chOff x="149929" y="5018172"/>
              <a:chExt cx="3452578" cy="2034304"/>
            </a:xfrm>
          </p:grpSpPr>
          <p:sp>
            <p:nvSpPr>
              <p:cNvPr id="21" name="Number3">
                <a:extLst>
                  <a:ext uri="{FF2B5EF4-FFF2-40B4-BE49-F238E27FC236}">
                    <a16:creationId xmlns:a16="http://schemas.microsoft.com/office/drawing/2014/main" id="{A0AD76AF-7CD4-5B03-569D-94D3D3F5119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49929" y="5059987"/>
                <a:ext cx="540000" cy="54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108000" tIns="108000" rIns="108000" bIns="108000" rtlCol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en-US" sz="2400" b="1" dirty="0">
                    <a:cs typeface="+mn-ea"/>
                    <a:sym typeface="+mn-lt"/>
                  </a:rPr>
                  <a:t>3</a:t>
                </a:r>
                <a:endParaRPr kumimoji="1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22" name="Bullet3">
                <a:extLst>
                  <a:ext uri="{FF2B5EF4-FFF2-40B4-BE49-F238E27FC236}">
                    <a16:creationId xmlns:a16="http://schemas.microsoft.com/office/drawing/2014/main" id="{E366A348-8ACF-2CE5-36D8-983E9AD501E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9929" y="5018172"/>
                <a:ext cx="2912578" cy="6151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数据包设置</a:t>
                </a:r>
                <a:endParaRPr lang="en-US" dirty="0"/>
              </a:p>
            </p:txBody>
          </p:sp>
          <p:sp>
            <p:nvSpPr>
              <p:cNvPr id="23" name="Text3">
                <a:extLst>
                  <a:ext uri="{FF2B5EF4-FFF2-40B4-BE49-F238E27FC236}">
                    <a16:creationId xmlns:a16="http://schemas.microsoft.com/office/drawing/2014/main" id="{D0AACD40-D905-A2B5-5E06-F3541F48B62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5961" y="5675172"/>
                <a:ext cx="3446546" cy="137730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探讨如何利用 Tracert 的高级选项调整数据包大小和 TTL 值，以适应不同网络环境。</a:t>
                </a:r>
                <a:endParaRPr lang="en-US" dirty="0"/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CB3F7EE-AA3E-F4F4-3DDA-FE65319F1EDA}"/>
                </a:ext>
              </a:extLst>
            </p:cNvPr>
            <p:cNvGrpSpPr/>
            <p:nvPr/>
          </p:nvGrpSpPr>
          <p:grpSpPr>
            <a:xfrm>
              <a:off x="739142" y="4082457"/>
              <a:ext cx="3452579" cy="1999186"/>
              <a:chOff x="6595207" y="2189610"/>
              <a:chExt cx="3452579" cy="1999186"/>
            </a:xfrm>
          </p:grpSpPr>
          <p:sp>
            <p:nvSpPr>
              <p:cNvPr id="18" name="Number4">
                <a:extLst>
                  <a:ext uri="{FF2B5EF4-FFF2-40B4-BE49-F238E27FC236}">
                    <a16:creationId xmlns:a16="http://schemas.microsoft.com/office/drawing/2014/main" id="{34E95168-0A9C-B03A-C6DD-F98F569D6C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595207" y="2228845"/>
                <a:ext cx="540000" cy="54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108000" tIns="108000" rIns="108000" bIns="108000" rtlCol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en-US" sz="2400" b="1" dirty="0">
                    <a:cs typeface="+mn-ea"/>
                    <a:sym typeface="+mn-lt"/>
                  </a:rPr>
                  <a:t>4</a:t>
                </a:r>
                <a:endParaRPr kumimoji="1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19" name="Bullet4">
                <a:extLst>
                  <a:ext uri="{FF2B5EF4-FFF2-40B4-BE49-F238E27FC236}">
                    <a16:creationId xmlns:a16="http://schemas.microsoft.com/office/drawing/2014/main" id="{64FB7BC5-0451-5AD9-1CFE-18E11CC5F1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35208" y="2189610"/>
                <a:ext cx="2912577" cy="6151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故障排查</a:t>
                </a:r>
                <a:endParaRPr lang="en-US" dirty="0"/>
              </a:p>
            </p:txBody>
          </p:sp>
          <p:sp>
            <p:nvSpPr>
              <p:cNvPr id="20" name="Text4">
                <a:extLst>
                  <a:ext uri="{FF2B5EF4-FFF2-40B4-BE49-F238E27FC236}">
                    <a16:creationId xmlns:a16="http://schemas.microsoft.com/office/drawing/2014/main" id="{657A5176-8E2F-813B-D142-4DD3A6F5DF70}"/>
                  </a:ext>
                </a:extLst>
              </p:cNvPr>
              <p:cNvSpPr txBox="1"/>
              <p:nvPr/>
            </p:nvSpPr>
            <p:spPr>
              <a:xfrm>
                <a:off x="6601240" y="2811492"/>
                <a:ext cx="3446546" cy="137730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介绍高级选项在故障排查中的应用，帮助管理员快速定位网络问题。</a:t>
                </a:r>
                <a:endParaRPr lang="en-US" dirty="0"/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EB6844F0-E629-2625-4ADB-22207857119B}"/>
                </a:ext>
              </a:extLst>
            </p:cNvPr>
            <p:cNvGrpSpPr/>
            <p:nvPr/>
          </p:nvGrpSpPr>
          <p:grpSpPr>
            <a:xfrm>
              <a:off x="4402733" y="4082457"/>
              <a:ext cx="3452578" cy="1999185"/>
              <a:chOff x="6595207" y="3606887"/>
              <a:chExt cx="3452578" cy="1999185"/>
            </a:xfrm>
          </p:grpSpPr>
          <p:sp>
            <p:nvSpPr>
              <p:cNvPr id="15" name="Number5">
                <a:extLst>
                  <a:ext uri="{FF2B5EF4-FFF2-40B4-BE49-F238E27FC236}">
                    <a16:creationId xmlns:a16="http://schemas.microsoft.com/office/drawing/2014/main" id="{49208700-286A-D9BF-2AAB-AA4C643281A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595207" y="3646122"/>
                <a:ext cx="540000" cy="54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108000" tIns="108000" rIns="108000" bIns="108000" rtlCol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en-US" sz="2400" b="1" dirty="0">
                    <a:cs typeface="+mn-ea"/>
                    <a:sym typeface="+mn-lt"/>
                  </a:rPr>
                  <a:t>5</a:t>
                </a:r>
                <a:endParaRPr kumimoji="1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16" name="Bullet5">
                <a:extLst>
                  <a:ext uri="{FF2B5EF4-FFF2-40B4-BE49-F238E27FC236}">
                    <a16:creationId xmlns:a16="http://schemas.microsoft.com/office/drawing/2014/main" id="{3117738B-41A5-A7F6-4985-FC06FF62584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35207" y="3606887"/>
                <a:ext cx="2912576" cy="6151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安全性分析</a:t>
                </a:r>
                <a:endParaRPr lang="en-US" dirty="0"/>
              </a:p>
            </p:txBody>
          </p:sp>
          <p:sp>
            <p:nvSpPr>
              <p:cNvPr id="17" name="Text5">
                <a:extLst>
                  <a:ext uri="{FF2B5EF4-FFF2-40B4-BE49-F238E27FC236}">
                    <a16:creationId xmlns:a16="http://schemas.microsoft.com/office/drawing/2014/main" id="{6501B65F-96E0-F092-AB41-458BC02284F0}"/>
                  </a:ext>
                </a:extLst>
              </p:cNvPr>
              <p:cNvSpPr txBox="1"/>
              <p:nvPr/>
            </p:nvSpPr>
            <p:spPr>
              <a:xfrm>
                <a:off x="6601239" y="4228768"/>
                <a:ext cx="3446546" cy="137730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讲解 Tracert 高级选项在网络安全性分析中的作用，防止潜在的安全威胁。</a:t>
                </a:r>
                <a:endParaRPr lang="en-US" dirty="0"/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D67EDE-E8F2-840F-2AC4-D5BDB11B6508}"/>
                </a:ext>
              </a:extLst>
            </p:cNvPr>
            <p:cNvGrpSpPr/>
            <p:nvPr/>
          </p:nvGrpSpPr>
          <p:grpSpPr>
            <a:xfrm>
              <a:off x="8066322" y="4082457"/>
              <a:ext cx="3452578" cy="1999185"/>
              <a:chOff x="6595207" y="5076688"/>
              <a:chExt cx="3452578" cy="1999185"/>
            </a:xfrm>
          </p:grpSpPr>
          <p:sp>
            <p:nvSpPr>
              <p:cNvPr id="12" name="Number6">
                <a:extLst>
                  <a:ext uri="{FF2B5EF4-FFF2-40B4-BE49-F238E27FC236}">
                    <a16:creationId xmlns:a16="http://schemas.microsoft.com/office/drawing/2014/main" id="{CE9962E1-910A-1846-2044-C632B1CB5E0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595207" y="5119335"/>
                <a:ext cx="540000" cy="54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108000" tIns="108000" rIns="108000" bIns="108000" rtlCol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en-US" sz="2400" b="1" dirty="0">
                    <a:cs typeface="+mn-ea"/>
                    <a:sym typeface="+mn-lt"/>
                  </a:rPr>
                  <a:t>6</a:t>
                </a:r>
                <a:endParaRPr kumimoji="1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13" name="Bullet6">
                <a:extLst>
                  <a:ext uri="{FF2B5EF4-FFF2-40B4-BE49-F238E27FC236}">
                    <a16:creationId xmlns:a16="http://schemas.microsoft.com/office/drawing/2014/main" id="{EF9C8B27-E538-E596-27D3-B48AE104D0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35207" y="5076688"/>
                <a:ext cx="2912577" cy="6151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实战案例</a:t>
                </a:r>
                <a:endParaRPr lang="en-US" dirty="0"/>
              </a:p>
            </p:txBody>
          </p:sp>
          <p:sp>
            <p:nvSpPr>
              <p:cNvPr id="14" name="Text6">
                <a:extLst>
                  <a:ext uri="{FF2B5EF4-FFF2-40B4-BE49-F238E27FC236}">
                    <a16:creationId xmlns:a16="http://schemas.microsoft.com/office/drawing/2014/main" id="{D6F0BAB1-7D8E-A277-0DC7-A8EE2CDE6037}"/>
                  </a:ext>
                </a:extLst>
              </p:cNvPr>
              <p:cNvSpPr txBox="1"/>
              <p:nvPr/>
            </p:nvSpPr>
            <p:spPr>
              <a:xfrm>
                <a:off x="6601239" y="5698569"/>
                <a:ext cx="3446546" cy="137730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3765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通过实际案例展示 Tracert 高级选项的使用方法及其在网络管理中的重要性。</a:t>
                </a:r>
                <a:endParaRPr lang="en-US" dirty="0"/>
              </a:p>
            </p:txBody>
          </p:sp>
        </p:grpSp>
        <p:sp>
          <p:nvSpPr>
            <p:cNvPr id="11" name="Title">
              <a:extLst>
                <a:ext uri="{FF2B5EF4-FFF2-40B4-BE49-F238E27FC236}">
                  <a16:creationId xmlns:a16="http://schemas.microsoft.com/office/drawing/2014/main" id="{752DBAD1-0860-4172-29FA-5975CDCD88EC}"/>
                </a:ext>
              </a:extLst>
            </p:cNvPr>
            <p:cNvSpPr txBox="1"/>
            <p:nvPr/>
          </p:nvSpPr>
          <p:spPr>
            <a:xfrm>
              <a:off x="660400" y="1130299"/>
              <a:ext cx="10858500" cy="54000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376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lang="zh-CN" altLang="en-US" sz="2400" b="1" dirty="0">
                  <a:cs typeface="+mn-ea"/>
                  <a:sym typeface="+mn-lt"/>
                </a:rPr>
                <a:t>探讨 Tracert 的更多参数及其作用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97141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 </a:t>
            </a:r>
            <a:endParaRPr lang="en-US" altLang="zh-CN" dirty="0"/>
          </a:p>
        </p:txBody>
      </p:sp>
      <p:sp>
        <p:nvSpPr>
          <p:cNvPr id="3" name="标题 4294967294"/>
          <p:cNvSpPr txBox="1">
            <a:spLocks/>
          </p:cNvSpPr>
          <p:nvPr/>
        </p:nvSpPr>
        <p:spPr>
          <a:xfrm>
            <a:off x="177800" y="1539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zh-CN" altLang="en-US" dirty="0" smtClean="0"/>
              <a:t>使用 </a:t>
            </a:r>
            <a:r>
              <a:rPr lang="en-US" dirty="0" err="1" smtClean="0"/>
              <a:t>Tracert</a:t>
            </a:r>
            <a:r>
              <a:rPr lang="en-US" dirty="0" smtClean="0"/>
              <a:t> </a:t>
            </a:r>
            <a:r>
              <a:rPr lang="zh-CN" altLang="en-US" dirty="0" smtClean="0"/>
              <a:t>分析网络延迟</a:t>
            </a:r>
            <a:endParaRPr lang="zh-CN" altLang="en-US" dirty="0"/>
          </a:p>
        </p:txBody>
      </p:sp>
      <p:grpSp>
        <p:nvGrpSpPr>
          <p:cNvPr id="4" name="3f94733e-4881-4fb3-a65e-d932da78be28.source.3.zh-Hans.pptx">
            <a:extLst>
              <a:ext uri="{FF2B5EF4-FFF2-40B4-BE49-F238E27FC236}">
                <a16:creationId xmlns:a16="http://schemas.microsoft.com/office/drawing/2014/main" id="{A0A7EFE0-711A-C6EC-202D-24EED58DE178}"/>
              </a:ext>
            </a:extLst>
          </p:cNvPr>
          <p:cNvGrpSpPr/>
          <p:nvPr/>
        </p:nvGrpSpPr>
        <p:grpSpPr>
          <a:xfrm>
            <a:off x="177800" y="838200"/>
            <a:ext cx="8801100" cy="5651500"/>
            <a:chOff x="660400" y="1130300"/>
            <a:chExt cx="10858500" cy="572770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BCD5DD31-21DF-EC46-A9D6-62CFDB9667A1}"/>
                </a:ext>
              </a:extLst>
            </p:cNvPr>
            <p:cNvGrpSpPr/>
            <p:nvPr/>
          </p:nvGrpSpPr>
          <p:grpSpPr>
            <a:xfrm>
              <a:off x="660400" y="2276880"/>
              <a:ext cx="10858500" cy="4581120"/>
              <a:chOff x="660400" y="2276880"/>
              <a:chExt cx="8111688" cy="458112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98A87BFD-7195-7A65-5FE9-E5C73D72CBD2}"/>
                  </a:ext>
                </a:extLst>
              </p:cNvPr>
              <p:cNvGrpSpPr/>
              <p:nvPr/>
            </p:nvGrpSpPr>
            <p:grpSpPr>
              <a:xfrm>
                <a:off x="660400" y="2276880"/>
                <a:ext cx="2618063" cy="4581120"/>
                <a:chOff x="660400" y="2017487"/>
                <a:chExt cx="1738504" cy="4581120"/>
              </a:xfrm>
            </p:grpSpPr>
            <p:sp>
              <p:nvSpPr>
                <p:cNvPr id="18" name="ComponentBackground1">
                  <a:extLst>
                    <a:ext uri="{FF2B5EF4-FFF2-40B4-BE49-F238E27FC236}">
                      <a16:creationId xmlns:a16="http://schemas.microsoft.com/office/drawing/2014/main" id="{D0BA96C2-73F4-7C98-A87D-3E91387FA7C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60400" y="2017487"/>
                  <a:ext cx="1738504" cy="4581120"/>
                </a:xfrm>
                <a:prstGeom prst="rect">
                  <a:avLst/>
                </a:prstGeom>
                <a:solidFill>
                  <a:schemeClr val="tx1">
                    <a:alpha val="5000"/>
                  </a:schemeClr>
                </a:solidFill>
                <a:ln w="635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endParaRPr lang="zh-CN" altLang="en-US" sz="2400" b="1" dirty="0">
                    <a:solidFill>
                      <a:schemeClr val="lt1"/>
                    </a:solidFill>
                    <a:sym typeface="+mn-lt"/>
                  </a:endParaRPr>
                </a:p>
              </p:txBody>
            </p:sp>
            <p:sp>
              <p:nvSpPr>
                <p:cNvPr id="19" name="Bullet1">
                  <a:extLst>
                    <a:ext uri="{FF2B5EF4-FFF2-40B4-BE49-F238E27FC236}">
                      <a16:creationId xmlns:a16="http://schemas.microsoft.com/office/drawing/2014/main" id="{F923407C-77AF-9E39-669D-2D99AA7B05E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19493" y="2235131"/>
                  <a:ext cx="1620318" cy="71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输出解读</a:t>
                  </a:r>
                  <a:endParaRPr lang="en-US" dirty="0"/>
                </a:p>
              </p:txBody>
            </p:sp>
            <p:sp>
              <p:nvSpPr>
                <p:cNvPr id="20" name="Text1">
                  <a:extLst>
                    <a:ext uri="{FF2B5EF4-FFF2-40B4-BE49-F238E27FC236}">
                      <a16:creationId xmlns:a16="http://schemas.microsoft.com/office/drawing/2014/main" id="{3610B73C-5DCC-3BC8-3F01-8F0A497C2BF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19493" y="2946330"/>
                  <a:ext cx="1620318" cy="292837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学习如何读取 Tracert 命令的输出结果，了解每一跳的时间延迟数据及其含义，为后续分析奠定基础。</a:t>
                  </a:r>
                  <a:endParaRPr lang="en-US" dirty="0"/>
                </a:p>
              </p:txBody>
            </p:sp>
            <p:sp>
              <p:nvSpPr>
                <p:cNvPr id="21" name="Shape1">
                  <a:extLst>
                    <a:ext uri="{FF2B5EF4-FFF2-40B4-BE49-F238E27FC236}">
                      <a16:creationId xmlns:a16="http://schemas.microsoft.com/office/drawing/2014/main" id="{8BBB0F5C-7EF6-AD06-DF27-32DD0FC29661}"/>
                    </a:ext>
                  </a:extLst>
                </p:cNvPr>
                <p:cNvSpPr/>
                <p:nvPr/>
              </p:nvSpPr>
              <p:spPr>
                <a:xfrm>
                  <a:off x="660400" y="2017487"/>
                  <a:ext cx="1738504" cy="55133"/>
                </a:xfrm>
                <a:prstGeom prst="rect">
                  <a:avLst/>
                </a:prstGeom>
                <a:solidFill>
                  <a:schemeClr val="accent1"/>
                </a:solidFill>
                <a:ln w="635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anchor="ctr" anchorCtr="0">
                  <a:normAutofit fontScale="25000" lnSpcReduction="20000"/>
                </a:bodyPr>
                <a:lstStyle/>
                <a:p>
                  <a:pPr algn="ctr">
                    <a:lnSpc>
                      <a:spcPct val="120000"/>
                    </a:lnSpc>
                  </a:pPr>
                  <a:endParaRPr lang="zh-CN" altLang="en-US" sz="2400" b="1" dirty="0">
                    <a:solidFill>
                      <a:schemeClr val="lt1"/>
                    </a:solidFill>
                    <a:sym typeface="+mn-lt"/>
                  </a:endParaRPr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203A8D89-8A3F-9EA1-847B-2F98CDA9601E}"/>
                  </a:ext>
                </a:extLst>
              </p:cNvPr>
              <p:cNvGrpSpPr/>
              <p:nvPr/>
            </p:nvGrpSpPr>
            <p:grpSpPr>
              <a:xfrm>
                <a:off x="3407212" y="2276880"/>
                <a:ext cx="2618063" cy="4581120"/>
                <a:chOff x="2484399" y="2017487"/>
                <a:chExt cx="1738504" cy="4581120"/>
              </a:xfrm>
            </p:grpSpPr>
            <p:sp>
              <p:nvSpPr>
                <p:cNvPr id="14" name="ComponentBackground2">
                  <a:extLst>
                    <a:ext uri="{FF2B5EF4-FFF2-40B4-BE49-F238E27FC236}">
                      <a16:creationId xmlns:a16="http://schemas.microsoft.com/office/drawing/2014/main" id="{0CC49DC9-4D0C-4C7E-40DC-51AF4A425DA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484399" y="2017487"/>
                  <a:ext cx="1738504" cy="4581120"/>
                </a:xfrm>
                <a:prstGeom prst="rect">
                  <a:avLst/>
                </a:prstGeom>
                <a:solidFill>
                  <a:schemeClr val="tx1">
                    <a:alpha val="5000"/>
                  </a:schemeClr>
                </a:solidFill>
                <a:ln w="635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endParaRPr lang="zh-CN" altLang="en-US" sz="2400" b="1" dirty="0">
                    <a:solidFill>
                      <a:schemeClr val="lt1"/>
                    </a:solidFill>
                    <a:sym typeface="+mn-lt"/>
                  </a:endParaRPr>
                </a:p>
              </p:txBody>
            </p:sp>
            <p:sp>
              <p:nvSpPr>
                <p:cNvPr id="15" name="Bullet2">
                  <a:extLst>
                    <a:ext uri="{FF2B5EF4-FFF2-40B4-BE49-F238E27FC236}">
                      <a16:creationId xmlns:a16="http://schemas.microsoft.com/office/drawing/2014/main" id="{17E65B2C-1FE2-0B57-130B-07C3DADA15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543492" y="2235131"/>
                  <a:ext cx="1620318" cy="71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延迟分析</a:t>
                  </a:r>
                  <a:endParaRPr lang="en-US" dirty="0"/>
                </a:p>
              </p:txBody>
            </p:sp>
            <p:sp>
              <p:nvSpPr>
                <p:cNvPr id="16" name="Text2">
                  <a:extLst>
                    <a:ext uri="{FF2B5EF4-FFF2-40B4-BE49-F238E27FC236}">
                      <a16:creationId xmlns:a16="http://schemas.microsoft.com/office/drawing/2014/main" id="{3BCCD6C7-BB9C-B08C-BBB7-B0E0B90DCBC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543492" y="2946330"/>
                  <a:ext cx="1620318" cy="292837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 err="1">
                      <a:solidFill>
                        <a:schemeClr val="tx1"/>
                      </a:solidFill>
                      <a:cs typeface="+mn-ea"/>
                      <a:sym typeface="+mn-lt"/>
                    </a:rPr>
                    <a:t>根据 Tracert 的时间延迟数据，判断网络中可能存在的瓶颈或异常点，从而定位潜在的网络问题。</a:t>
                  </a:r>
                  <a:endParaRPr lang="en-US" dirty="0"/>
                </a:p>
              </p:txBody>
            </p:sp>
            <p:sp>
              <p:nvSpPr>
                <p:cNvPr id="17" name="Shape2">
                  <a:extLst>
                    <a:ext uri="{FF2B5EF4-FFF2-40B4-BE49-F238E27FC236}">
                      <a16:creationId xmlns:a16="http://schemas.microsoft.com/office/drawing/2014/main" id="{A635D4D8-CE6E-BF55-9E50-09951D7D918E}"/>
                    </a:ext>
                  </a:extLst>
                </p:cNvPr>
                <p:cNvSpPr/>
                <p:nvPr/>
              </p:nvSpPr>
              <p:spPr>
                <a:xfrm>
                  <a:off x="2484399" y="2017487"/>
                  <a:ext cx="1738504" cy="55133"/>
                </a:xfrm>
                <a:prstGeom prst="rect">
                  <a:avLst/>
                </a:prstGeom>
                <a:solidFill>
                  <a:schemeClr val="accent1"/>
                </a:solidFill>
                <a:ln w="635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anchor="ctr" anchorCtr="0">
                  <a:normAutofit fontScale="25000" lnSpcReduction="20000"/>
                </a:bodyPr>
                <a:lstStyle/>
                <a:p>
                  <a:pPr algn="ctr">
                    <a:lnSpc>
                      <a:spcPct val="120000"/>
                    </a:lnSpc>
                  </a:pPr>
                  <a:endParaRPr lang="zh-CN" altLang="en-US" sz="2400" b="1" dirty="0">
                    <a:solidFill>
                      <a:schemeClr val="lt1"/>
                    </a:solidFill>
                    <a:sym typeface="+mn-lt"/>
                  </a:endParaRPr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76E3F7D2-DCF2-D0F1-CBAB-84F948413E7C}"/>
                  </a:ext>
                </a:extLst>
              </p:cNvPr>
              <p:cNvGrpSpPr/>
              <p:nvPr/>
            </p:nvGrpSpPr>
            <p:grpSpPr>
              <a:xfrm>
                <a:off x="6154025" y="2276880"/>
                <a:ext cx="2618063" cy="4581120"/>
                <a:chOff x="4308398" y="2017487"/>
                <a:chExt cx="1738504" cy="4581120"/>
              </a:xfrm>
            </p:grpSpPr>
            <p:sp>
              <p:nvSpPr>
                <p:cNvPr id="10" name="ComponentBackground3">
                  <a:extLst>
                    <a:ext uri="{FF2B5EF4-FFF2-40B4-BE49-F238E27FC236}">
                      <a16:creationId xmlns:a16="http://schemas.microsoft.com/office/drawing/2014/main" id="{97F1406D-99E0-27A5-58DF-C827E66242D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308398" y="2017487"/>
                  <a:ext cx="1738504" cy="4581120"/>
                </a:xfrm>
                <a:prstGeom prst="rect">
                  <a:avLst/>
                </a:prstGeom>
                <a:solidFill>
                  <a:schemeClr val="tx1">
                    <a:alpha val="5000"/>
                  </a:schemeClr>
                </a:solidFill>
                <a:ln w="635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endParaRPr lang="zh-CN" altLang="en-US" sz="2400" b="1" dirty="0">
                    <a:solidFill>
                      <a:schemeClr val="lt1"/>
                    </a:solidFill>
                    <a:sym typeface="+mn-lt"/>
                  </a:endParaRPr>
                </a:p>
              </p:txBody>
            </p:sp>
            <p:sp>
              <p:nvSpPr>
                <p:cNvPr id="11" name="Bullet3">
                  <a:extLst>
                    <a:ext uri="{FF2B5EF4-FFF2-40B4-BE49-F238E27FC236}">
                      <a16:creationId xmlns:a16="http://schemas.microsoft.com/office/drawing/2014/main" id="{2162DAA1-4F87-2185-C726-F4CEF03CEDC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367491" y="2235131"/>
                  <a:ext cx="1620318" cy="71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问题诊断</a:t>
                  </a:r>
                  <a:endParaRPr lang="en-US" dirty="0"/>
                </a:p>
              </p:txBody>
            </p:sp>
            <p:sp>
              <p:nvSpPr>
                <p:cNvPr id="12" name="Text3">
                  <a:extLst>
                    <a:ext uri="{FF2B5EF4-FFF2-40B4-BE49-F238E27FC236}">
                      <a16:creationId xmlns:a16="http://schemas.microsoft.com/office/drawing/2014/main" id="{2AADF411-5019-5447-61F6-C96383A09C5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367491" y="2946330"/>
                  <a:ext cx="1620318" cy="292837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 err="1">
                      <a:solidFill>
                        <a:schemeClr val="tx1"/>
                      </a:solidFill>
                      <a:cs typeface="+mn-ea"/>
                      <a:sym typeface="+mn-lt"/>
                    </a:rPr>
                    <a:t>综合 Tracert 输出信息，结合实际网络环境，分析导致延迟增高的原因并提出优化建议。</a:t>
                  </a:r>
                  <a:endParaRPr lang="en-US" dirty="0"/>
                </a:p>
              </p:txBody>
            </p:sp>
            <p:sp>
              <p:nvSpPr>
                <p:cNvPr id="13" name="Shape3">
                  <a:extLst>
                    <a:ext uri="{FF2B5EF4-FFF2-40B4-BE49-F238E27FC236}">
                      <a16:creationId xmlns:a16="http://schemas.microsoft.com/office/drawing/2014/main" id="{1F8A566C-F5FD-5C0E-7BB3-40D314971869}"/>
                    </a:ext>
                  </a:extLst>
                </p:cNvPr>
                <p:cNvSpPr/>
                <p:nvPr/>
              </p:nvSpPr>
              <p:spPr>
                <a:xfrm>
                  <a:off x="4308398" y="2017487"/>
                  <a:ext cx="1738504" cy="55133"/>
                </a:xfrm>
                <a:prstGeom prst="rect">
                  <a:avLst/>
                </a:prstGeom>
                <a:solidFill>
                  <a:schemeClr val="accent1"/>
                </a:solidFill>
                <a:ln w="635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anchor="ctr" anchorCtr="0">
                  <a:normAutofit fontScale="25000" lnSpcReduction="20000"/>
                </a:bodyPr>
                <a:lstStyle/>
                <a:p>
                  <a:pPr algn="ctr">
                    <a:lnSpc>
                      <a:spcPct val="120000"/>
                    </a:lnSpc>
                  </a:pPr>
                  <a:endParaRPr lang="zh-CN" altLang="en-US" sz="2400" b="1" dirty="0">
                    <a:solidFill>
                      <a:schemeClr val="lt1"/>
                    </a:solidFill>
                    <a:sym typeface="+mn-lt"/>
                  </a:endParaRPr>
                </a:p>
              </p:txBody>
            </p:sp>
          </p:grpSp>
        </p:grpSp>
        <p:sp>
          <p:nvSpPr>
            <p:cNvPr id="6" name="Title">
              <a:extLst>
                <a:ext uri="{FF2B5EF4-FFF2-40B4-BE49-F238E27FC236}">
                  <a16:creationId xmlns:a16="http://schemas.microsoft.com/office/drawing/2014/main" id="{6E80EACF-E1EE-29D8-CCB4-0F675A20A15B}"/>
                </a:ext>
              </a:extLst>
            </p:cNvPr>
            <p:cNvSpPr txBox="1">
              <a:spLocks/>
            </p:cNvSpPr>
            <p:nvPr/>
          </p:nvSpPr>
          <p:spPr>
            <a:xfrm>
              <a:off x="660400" y="1130300"/>
              <a:ext cx="10858500" cy="712955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根据 Tracert 输出结果判断网络问题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5483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96937" y="1285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Tracert</a:t>
            </a:r>
            <a:r>
              <a:rPr lang="en-US" dirty="0" smtClean="0"/>
              <a:t> </a:t>
            </a:r>
            <a:r>
              <a:rPr lang="zh-CN" altLang="en-US" dirty="0" smtClean="0"/>
              <a:t>命令的实际案例分析</a:t>
            </a:r>
            <a:endParaRPr lang="zh-CN" altLang="en-US" dirty="0"/>
          </a:p>
        </p:txBody>
      </p:sp>
      <p:grpSp>
        <p:nvGrpSpPr>
          <p:cNvPr id="4" name="51b7f998-d412-4602-9643-6b7a1e273f7c.source.3.zh-Hans.pptx">
            <a:extLst>
              <a:ext uri="{FF2B5EF4-FFF2-40B4-BE49-F238E27FC236}">
                <a16:creationId xmlns:a16="http://schemas.microsoft.com/office/drawing/2014/main" id="{7B901D63-5AA8-1E4B-F714-95A249E41954}"/>
              </a:ext>
            </a:extLst>
          </p:cNvPr>
          <p:cNvGrpSpPr/>
          <p:nvPr/>
        </p:nvGrpSpPr>
        <p:grpSpPr>
          <a:xfrm>
            <a:off x="0" y="855780"/>
            <a:ext cx="9144000" cy="5661764"/>
            <a:chOff x="0" y="1130300"/>
            <a:chExt cx="12192000" cy="5003799"/>
          </a:xfrm>
        </p:grpSpPr>
        <p:grpSp>
          <p:nvGrpSpPr>
            <p:cNvPr id="5" name="组合 1">
              <a:extLst>
                <a:ext uri="{FF2B5EF4-FFF2-40B4-BE49-F238E27FC236}">
                  <a16:creationId xmlns:a16="http://schemas.microsoft.com/office/drawing/2014/main" id="{F95525EF-A6C0-B9FB-056C-AD924920AEC0}"/>
                </a:ext>
              </a:extLst>
            </p:cNvPr>
            <p:cNvGrpSpPr/>
            <p:nvPr/>
          </p:nvGrpSpPr>
          <p:grpSpPr>
            <a:xfrm>
              <a:off x="660401" y="2696902"/>
              <a:ext cx="10858499" cy="3437197"/>
              <a:chOff x="660401" y="2696902"/>
              <a:chExt cx="10858499" cy="3437197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64BE19D-B127-6F8D-7F65-6CA7F5DDB36E}"/>
                  </a:ext>
                </a:extLst>
              </p:cNvPr>
              <p:cNvGrpSpPr/>
              <p:nvPr/>
            </p:nvGrpSpPr>
            <p:grpSpPr>
              <a:xfrm>
                <a:off x="660401" y="2696902"/>
                <a:ext cx="3539120" cy="3437197"/>
                <a:chOff x="660400" y="2997844"/>
                <a:chExt cx="2901977" cy="3437197"/>
              </a:xfrm>
            </p:grpSpPr>
            <p:sp>
              <p:nvSpPr>
                <p:cNvPr id="15" name="Bullet1">
                  <a:extLst>
                    <a:ext uri="{FF2B5EF4-FFF2-40B4-BE49-F238E27FC236}">
                      <a16:creationId xmlns:a16="http://schemas.microsoft.com/office/drawing/2014/main" id="{FF63AFF5-6365-9A56-0252-B47E2CF22A86}"/>
                    </a:ext>
                  </a:extLst>
                </p:cNvPr>
                <p:cNvSpPr/>
                <p:nvPr/>
              </p:nvSpPr>
              <p:spPr>
                <a:xfrm>
                  <a:off x="660400" y="2997844"/>
                  <a:ext cx="2901977" cy="48023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网络故障排查</a:t>
                  </a:r>
                  <a:endParaRPr lang="en-US" dirty="0"/>
                </a:p>
              </p:txBody>
            </p:sp>
            <p:sp>
              <p:nvSpPr>
                <p:cNvPr id="16" name="Text1">
                  <a:extLst>
                    <a:ext uri="{FF2B5EF4-FFF2-40B4-BE49-F238E27FC236}">
                      <a16:creationId xmlns:a16="http://schemas.microsoft.com/office/drawing/2014/main" id="{2FFC1515-B1D1-BE17-A7E0-619696BB285D}"/>
                    </a:ext>
                  </a:extLst>
                </p:cNvPr>
                <p:cNvSpPr/>
                <p:nvPr/>
              </p:nvSpPr>
              <p:spPr>
                <a:xfrm>
                  <a:off x="660400" y="3483746"/>
                  <a:ext cx="2901977" cy="295129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使用 Tracert 命令定位网络连接中的故障点，通过分析数据包传输路径，快速确定问题节点，提高故障处理效率。</a:t>
                  </a:r>
                  <a:endParaRPr lang="en-US" dirty="0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90FC3365-07BA-B31C-D63F-CF2C1C76F980}"/>
                  </a:ext>
                </a:extLst>
              </p:cNvPr>
              <p:cNvGrpSpPr/>
              <p:nvPr/>
            </p:nvGrpSpPr>
            <p:grpSpPr>
              <a:xfrm>
                <a:off x="4320091" y="2696902"/>
                <a:ext cx="3539120" cy="3437197"/>
                <a:chOff x="660400" y="2997844"/>
                <a:chExt cx="2901977" cy="3437197"/>
              </a:xfrm>
            </p:grpSpPr>
            <p:sp>
              <p:nvSpPr>
                <p:cNvPr id="13" name="Bullet2">
                  <a:extLst>
                    <a:ext uri="{FF2B5EF4-FFF2-40B4-BE49-F238E27FC236}">
                      <a16:creationId xmlns:a16="http://schemas.microsoft.com/office/drawing/2014/main" id="{CEB6B162-F738-4729-14C9-899826740C2A}"/>
                    </a:ext>
                  </a:extLst>
                </p:cNvPr>
                <p:cNvSpPr/>
                <p:nvPr/>
              </p:nvSpPr>
              <p:spPr>
                <a:xfrm>
                  <a:off x="660400" y="2997844"/>
                  <a:ext cx="2901977" cy="48023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路由路径优化</a:t>
                  </a:r>
                  <a:endParaRPr lang="en-US" dirty="0"/>
                </a:p>
              </p:txBody>
            </p:sp>
            <p:sp>
              <p:nvSpPr>
                <p:cNvPr id="14" name="Text2">
                  <a:extLst>
                    <a:ext uri="{FF2B5EF4-FFF2-40B4-BE49-F238E27FC236}">
                      <a16:creationId xmlns:a16="http://schemas.microsoft.com/office/drawing/2014/main" id="{4A51CC58-B887-3B23-4167-87F50B73F966}"/>
                    </a:ext>
                  </a:extLst>
                </p:cNvPr>
                <p:cNvSpPr/>
                <p:nvPr/>
              </p:nvSpPr>
              <p:spPr>
                <a:xfrm>
                  <a:off x="660400" y="3483746"/>
                  <a:ext cx="2901977" cy="295129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结合实际案例，展示如何利用 Tracert 命令分析路由路径，识别瓶颈环节，从而优化网络性能和数据传输速度。</a:t>
                  </a:r>
                  <a:endParaRPr lang="en-US" dirty="0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D58922A-B057-0328-481D-21E96FD3B03F}"/>
                  </a:ext>
                </a:extLst>
              </p:cNvPr>
              <p:cNvGrpSpPr/>
              <p:nvPr/>
            </p:nvGrpSpPr>
            <p:grpSpPr>
              <a:xfrm>
                <a:off x="7979780" y="2696902"/>
                <a:ext cx="3539120" cy="3437197"/>
                <a:chOff x="660400" y="2997844"/>
                <a:chExt cx="2901977" cy="3437197"/>
              </a:xfrm>
            </p:grpSpPr>
            <p:sp>
              <p:nvSpPr>
                <p:cNvPr id="11" name="Bullet3">
                  <a:extLst>
                    <a:ext uri="{FF2B5EF4-FFF2-40B4-BE49-F238E27FC236}">
                      <a16:creationId xmlns:a16="http://schemas.microsoft.com/office/drawing/2014/main" id="{9DB57F35-AA78-1D93-1735-9081538DDCFE}"/>
                    </a:ext>
                  </a:extLst>
                </p:cNvPr>
                <p:cNvSpPr/>
                <p:nvPr/>
              </p:nvSpPr>
              <p:spPr>
                <a:xfrm>
                  <a:off x="660400" y="2997844"/>
                  <a:ext cx="2901977" cy="48023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安全性评估</a:t>
                  </a:r>
                  <a:endParaRPr lang="en-US" dirty="0"/>
                </a:p>
              </p:txBody>
            </p:sp>
            <p:sp>
              <p:nvSpPr>
                <p:cNvPr id="12" name="Text3">
                  <a:extLst>
                    <a:ext uri="{FF2B5EF4-FFF2-40B4-BE49-F238E27FC236}">
                      <a16:creationId xmlns:a16="http://schemas.microsoft.com/office/drawing/2014/main" id="{0EB4EB6B-77AA-44EF-5AC5-441E8EA49F51}"/>
                    </a:ext>
                  </a:extLst>
                </p:cNvPr>
                <p:cNvSpPr/>
                <p:nvPr/>
              </p:nvSpPr>
              <p:spPr>
                <a:xfrm>
                  <a:off x="660400" y="3483746"/>
                  <a:ext cx="2901977" cy="295129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通过 Tracert 命令检测外部访问路径，评估潜在的安全风险，帮助管理员了解数据包经过的中间节点，增强网络安全防护。</a:t>
                  </a:r>
                  <a:endParaRPr lang="en-US" dirty="0"/>
                </a:p>
              </p:txBody>
            </p:sp>
          </p:grpSp>
        </p:grpSp>
        <p:sp>
          <p:nvSpPr>
            <p:cNvPr id="6" name="PictureMisc1">
              <a:extLst>
                <a:ext uri="{FF2B5EF4-FFF2-40B4-BE49-F238E27FC236}">
                  <a16:creationId xmlns:a16="http://schemas.microsoft.com/office/drawing/2014/main" id="{A4DAF90C-8073-1924-C330-BB9F024A0FA1}"/>
                </a:ext>
              </a:extLst>
            </p:cNvPr>
            <p:cNvSpPr/>
            <p:nvPr/>
          </p:nvSpPr>
          <p:spPr>
            <a:xfrm>
              <a:off x="0" y="1130300"/>
              <a:ext cx="12192000" cy="1378928"/>
            </a:xfrm>
            <a:prstGeom prst="rect">
              <a:avLst/>
            </a:prstGeom>
            <a:blipFill>
              <a:blip r:embed="rId3"/>
              <a:stretch>
                <a:fillRect t="-197760" b="-197760"/>
              </a:stretch>
            </a:blip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7" name="Title">
              <a:extLst>
                <a:ext uri="{FF2B5EF4-FFF2-40B4-BE49-F238E27FC236}">
                  <a16:creationId xmlns:a16="http://schemas.microsoft.com/office/drawing/2014/main" id="{E4032552-B81D-165D-D257-D1512DAFA203}"/>
                </a:ext>
              </a:extLst>
            </p:cNvPr>
            <p:cNvSpPr/>
            <p:nvPr/>
          </p:nvSpPr>
          <p:spPr>
            <a:xfrm>
              <a:off x="660400" y="1798027"/>
              <a:ext cx="10858500" cy="711201"/>
            </a:xfrm>
            <a:prstGeom prst="round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 anchorCtr="0">
              <a:normAutofit/>
            </a:bodyPr>
            <a:lstStyle/>
            <a:p>
              <a:r>
                <a:rPr kumimoji="1" lang="zh-CN" altLang="en-US" sz="2400" b="1" dirty="0">
                  <a:solidFill>
                    <a:schemeClr val="tx1"/>
                  </a:solidFill>
                  <a:cs typeface="+mn-ea"/>
                  <a:sym typeface="+mn-lt"/>
                </a:rPr>
                <a:t>分享实际工作中 Tracert 的典型应用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2112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71885" y="153639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Tracert</a:t>
            </a:r>
            <a:r>
              <a:rPr lang="en-US" dirty="0" smtClean="0"/>
              <a:t> </a:t>
            </a:r>
            <a:r>
              <a:rPr lang="zh-CN" altLang="en-US" dirty="0" smtClean="0"/>
              <a:t>命令的局限性与替代方案</a:t>
            </a:r>
            <a:endParaRPr lang="zh-CN" altLang="en-US" dirty="0"/>
          </a:p>
        </p:txBody>
      </p:sp>
      <p:grpSp>
        <p:nvGrpSpPr>
          <p:cNvPr id="4" name="9fe1940c-23db-4d1e-9be9-8c4562a0e54b.source.3.zh-Hans.pptx">
            <a:extLst>
              <a:ext uri="{FF2B5EF4-FFF2-40B4-BE49-F238E27FC236}">
                <a16:creationId xmlns:a16="http://schemas.microsoft.com/office/drawing/2014/main" id="{51D198AC-C292-92B6-EC66-334CCD37FA37}"/>
              </a:ext>
            </a:extLst>
          </p:cNvPr>
          <p:cNvGrpSpPr/>
          <p:nvPr/>
        </p:nvGrpSpPr>
        <p:grpSpPr>
          <a:xfrm>
            <a:off x="171885" y="749301"/>
            <a:ext cx="8781615" cy="5727700"/>
            <a:chOff x="660399" y="1130300"/>
            <a:chExt cx="10858501" cy="5003801"/>
          </a:xfrm>
        </p:grpSpPr>
        <p:grpSp>
          <p:nvGrpSpPr>
            <p:cNvPr id="5" name="组合 1">
              <a:extLst>
                <a:ext uri="{FF2B5EF4-FFF2-40B4-BE49-F238E27FC236}">
                  <a16:creationId xmlns:a16="http://schemas.microsoft.com/office/drawing/2014/main" id="{590CD2D1-B142-24D9-BADB-EC5F5A6DDF6E}"/>
                </a:ext>
              </a:extLst>
            </p:cNvPr>
            <p:cNvGrpSpPr/>
            <p:nvPr/>
          </p:nvGrpSpPr>
          <p:grpSpPr>
            <a:xfrm>
              <a:off x="660399" y="1130300"/>
              <a:ext cx="10858501" cy="2788556"/>
              <a:chOff x="660399" y="1130300"/>
              <a:chExt cx="10858501" cy="2788556"/>
            </a:xfrm>
          </p:grpSpPr>
          <p:sp>
            <p:nvSpPr>
              <p:cNvPr id="7" name="Title">
                <a:extLst>
                  <a:ext uri="{FF2B5EF4-FFF2-40B4-BE49-F238E27FC236}">
                    <a16:creationId xmlns:a16="http://schemas.microsoft.com/office/drawing/2014/main" id="{B2E2F6D8-929D-2E91-4DAD-AE7C6A76BFD6}"/>
                  </a:ext>
                </a:extLst>
              </p:cNvPr>
              <p:cNvSpPr txBox="1"/>
              <p:nvPr/>
            </p:nvSpPr>
            <p:spPr>
              <a:xfrm>
                <a:off x="660400" y="1130300"/>
                <a:ext cx="10858500" cy="609600"/>
              </a:xfrm>
              <a:prstGeom prst="rect">
                <a:avLst/>
              </a:prstGeom>
              <a:noFill/>
            </p:spPr>
            <p:txBody>
              <a:bodyPr vert="horz" wrap="square" rtlCol="0" anchor="ctr">
                <a:normAutofit/>
              </a:bodyPr>
              <a:lstStyle/>
              <a:p>
                <a:r>
                  <a:rPr lang="zh-CN" altLang="en-US" sz="2400" b="1" dirty="0"/>
                  <a:t>探索 Tracert 的不足及可能的解决方案</a:t>
                </a:r>
                <a:endParaRPr lang="en-US" dirty="0"/>
              </a:p>
            </p:txBody>
          </p: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52A1D78-A47F-8B1B-91ED-03A53C5E16DF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660399" y="1838859"/>
                <a:ext cx="3496620" cy="2079997"/>
                <a:chOff x="660400" y="1838859"/>
                <a:chExt cx="3468587" cy="2079997"/>
              </a:xfrm>
            </p:grpSpPr>
            <p:sp>
              <p:nvSpPr>
                <p:cNvPr id="17" name="ComponentBackground1">
                  <a:extLst>
                    <a:ext uri="{FF2B5EF4-FFF2-40B4-BE49-F238E27FC236}">
                      <a16:creationId xmlns:a16="http://schemas.microsoft.com/office/drawing/2014/main" id="{CA98CF7D-B115-B8FC-F914-BF5E6BF79930}"/>
                    </a:ext>
                  </a:extLst>
                </p:cNvPr>
                <p:cNvSpPr/>
                <p:nvPr/>
              </p:nvSpPr>
              <p:spPr>
                <a:xfrm>
                  <a:off x="660400" y="1838859"/>
                  <a:ext cx="3468587" cy="2079997"/>
                </a:xfrm>
                <a:prstGeom prst="roundRect">
                  <a:avLst>
                    <a:gd name="adj" fmla="val 8000"/>
                  </a:avLst>
                </a:prstGeom>
                <a:noFill/>
                <a:ln w="6350">
                  <a:solidFill>
                    <a:schemeClr val="tx1"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8" name="Bullet1">
                  <a:extLst>
                    <a:ext uri="{FF2B5EF4-FFF2-40B4-BE49-F238E27FC236}">
                      <a16:creationId xmlns:a16="http://schemas.microsoft.com/office/drawing/2014/main" id="{1AF824F3-06C3-BA11-6CFA-649E2B07D54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97462" y="1875099"/>
                  <a:ext cx="3220935" cy="41539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Tracert 局限性分析</a:t>
                  </a:r>
                  <a:endParaRPr lang="en-US" dirty="0"/>
                </a:p>
              </p:txBody>
            </p:sp>
            <p:sp>
              <p:nvSpPr>
                <p:cNvPr id="19" name="Text1">
                  <a:extLst>
                    <a:ext uri="{FF2B5EF4-FFF2-40B4-BE49-F238E27FC236}">
                      <a16:creationId xmlns:a16="http://schemas.microsoft.com/office/drawing/2014/main" id="{2C1707F0-AA8F-7500-3B0F-ABAA6F3D0ADD}"/>
                    </a:ext>
                  </a:extLst>
                </p:cNvPr>
                <p:cNvSpPr/>
                <p:nvPr/>
              </p:nvSpPr>
              <p:spPr>
                <a:xfrm>
                  <a:off x="797463" y="2290496"/>
                  <a:ext cx="3220934" cy="162836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深入探讨 Tracert 在网络诊断中的局限性，例如无法穿透防火墙、对 ICMP 限制敏感等问题，揭示其在复杂网络环境下的不足。</a:t>
                  </a:r>
                  <a:endParaRPr lang="en-US" dirty="0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F6C019FD-1CE8-608C-18EE-C9A82CDF619B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4341339" y="1838859"/>
                <a:ext cx="3496620" cy="2079997"/>
                <a:chOff x="4341339" y="1838859"/>
                <a:chExt cx="3496620" cy="2079997"/>
              </a:xfrm>
            </p:grpSpPr>
            <p:sp>
              <p:nvSpPr>
                <p:cNvPr id="14" name="ComponentBackground2">
                  <a:extLst>
                    <a:ext uri="{FF2B5EF4-FFF2-40B4-BE49-F238E27FC236}">
                      <a16:creationId xmlns:a16="http://schemas.microsoft.com/office/drawing/2014/main" id="{D2695E1B-2D01-BBE8-CF58-4B8654BBC7FA}"/>
                    </a:ext>
                  </a:extLst>
                </p:cNvPr>
                <p:cNvSpPr/>
                <p:nvPr/>
              </p:nvSpPr>
              <p:spPr>
                <a:xfrm>
                  <a:off x="4341339" y="1838859"/>
                  <a:ext cx="3496620" cy="2079997"/>
                </a:xfrm>
                <a:prstGeom prst="roundRect">
                  <a:avLst>
                    <a:gd name="adj" fmla="val 8000"/>
                  </a:avLst>
                </a:prstGeom>
                <a:noFill/>
                <a:ln w="6350">
                  <a:solidFill>
                    <a:schemeClr val="tx1"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Bullet2">
                  <a:extLst>
                    <a:ext uri="{FF2B5EF4-FFF2-40B4-BE49-F238E27FC236}">
                      <a16:creationId xmlns:a16="http://schemas.microsoft.com/office/drawing/2014/main" id="{F1BE1ACB-89FD-CF49-8E3A-91DEA9ADB5B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479509" y="1875099"/>
                  <a:ext cx="3246966" cy="41539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替代工具介绍</a:t>
                  </a:r>
                  <a:endParaRPr lang="en-US" dirty="0"/>
                </a:p>
              </p:txBody>
            </p:sp>
            <p:sp>
              <p:nvSpPr>
                <p:cNvPr id="16" name="Text2">
                  <a:extLst>
                    <a:ext uri="{FF2B5EF4-FFF2-40B4-BE49-F238E27FC236}">
                      <a16:creationId xmlns:a16="http://schemas.microsoft.com/office/drawing/2014/main" id="{654C53AE-933B-42B8-47CB-D827E6A2C1A7}"/>
                    </a:ext>
                  </a:extLst>
                </p:cNvPr>
                <p:cNvSpPr/>
                <p:nvPr/>
              </p:nvSpPr>
              <p:spPr>
                <a:xfrm>
                  <a:off x="4479510" y="2290496"/>
                  <a:ext cx="3246965" cy="162836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介绍可以替代 Tracert 的工具，如 PingPlotter 和 PathPing，这些工具提供更详细的路径信息和实时监控功能，弥补了 Tracert 的短板。</a:t>
                  </a:r>
                  <a:endParaRPr lang="en-US" dirty="0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75B9794-615E-911E-3439-B13D9CD4CEF2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8022279" y="1838859"/>
                <a:ext cx="3496620" cy="2079997"/>
                <a:chOff x="660400" y="4054103"/>
                <a:chExt cx="3468587" cy="2079997"/>
              </a:xfrm>
            </p:grpSpPr>
            <p:sp>
              <p:nvSpPr>
                <p:cNvPr id="11" name="ComponentBackground3">
                  <a:extLst>
                    <a:ext uri="{FF2B5EF4-FFF2-40B4-BE49-F238E27FC236}">
                      <a16:creationId xmlns:a16="http://schemas.microsoft.com/office/drawing/2014/main" id="{85E82AA3-521E-829B-35B4-38E5A1E6891B}"/>
                    </a:ext>
                  </a:extLst>
                </p:cNvPr>
                <p:cNvSpPr/>
                <p:nvPr/>
              </p:nvSpPr>
              <p:spPr>
                <a:xfrm>
                  <a:off x="660400" y="4054103"/>
                  <a:ext cx="3468587" cy="2079997"/>
                </a:xfrm>
                <a:prstGeom prst="roundRect">
                  <a:avLst>
                    <a:gd name="adj" fmla="val 8000"/>
                  </a:avLst>
                </a:prstGeom>
                <a:noFill/>
                <a:ln w="6350">
                  <a:solidFill>
                    <a:schemeClr val="tx1"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" name="Bullet3">
                  <a:extLst>
                    <a:ext uri="{FF2B5EF4-FFF2-40B4-BE49-F238E27FC236}">
                      <a16:creationId xmlns:a16="http://schemas.microsoft.com/office/drawing/2014/main" id="{ACE5FE70-60B6-E1DA-5D26-1EEA8C855B1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97462" y="4090343"/>
                  <a:ext cx="3220935" cy="41539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解决方案与优化</a:t>
                  </a:r>
                  <a:endParaRPr lang="en-US" dirty="0"/>
                </a:p>
              </p:txBody>
            </p:sp>
            <p:sp>
              <p:nvSpPr>
                <p:cNvPr id="13" name="Text3">
                  <a:extLst>
                    <a:ext uri="{FF2B5EF4-FFF2-40B4-BE49-F238E27FC236}">
                      <a16:creationId xmlns:a16="http://schemas.microsoft.com/office/drawing/2014/main" id="{E418AD3C-14A9-2FC1-B1A7-A06FCC7427C7}"/>
                    </a:ext>
                  </a:extLst>
                </p:cNvPr>
                <p:cNvSpPr/>
                <p:nvPr/>
              </p:nvSpPr>
              <p:spPr>
                <a:xfrm>
                  <a:off x="797463" y="4505740"/>
                  <a:ext cx="3220934" cy="162836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提供针对 Tracert 局限性的优化方案，例如结合其他命令行工具或使用第三方软件，以提高网络故障排查的效率和准确性。</a:t>
                  </a:r>
                  <a:endParaRPr lang="en-US" dirty="0"/>
                </a:p>
              </p:txBody>
            </p:sp>
          </p:grpSp>
        </p:grpSp>
        <p:sp>
          <p:nvSpPr>
            <p:cNvPr id="6" name="PictureMisc1">
              <a:extLst>
                <a:ext uri="{FF2B5EF4-FFF2-40B4-BE49-F238E27FC236}">
                  <a16:creationId xmlns:a16="http://schemas.microsoft.com/office/drawing/2014/main" id="{007AC52E-9271-2D07-E435-71879369B96C}"/>
                </a:ext>
              </a:extLst>
            </p:cNvPr>
            <p:cNvSpPr>
              <a:spLocks/>
            </p:cNvSpPr>
            <p:nvPr/>
          </p:nvSpPr>
          <p:spPr>
            <a:xfrm>
              <a:off x="660400" y="4054104"/>
              <a:ext cx="10858500" cy="2079997"/>
            </a:xfrm>
            <a:prstGeom prst="roundRect">
              <a:avLst>
                <a:gd name="adj" fmla="val 5584"/>
              </a:avLst>
            </a:prstGeom>
            <a:blipFill>
              <a:blip r:embed="rId3"/>
              <a:srcRect/>
              <a:stretch>
                <a:fillRect t="-96287" b="-96287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4995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daa9a1d9-f961-4b9c-abc6-d8f2e000c723.source.7.zh-Hans.pptx">
            <a:extLst>
              <a:ext uri="{FF2B5EF4-FFF2-40B4-BE49-F238E27FC236}">
                <a16:creationId xmlns:a16="http://schemas.microsoft.com/office/drawing/2014/main" id="{AEF41D65-9689-1DEE-2450-E6979F75707F}"/>
              </a:ext>
            </a:extLst>
          </p:cNvPr>
          <p:cNvGrpSpPr/>
          <p:nvPr/>
        </p:nvGrpSpPr>
        <p:grpSpPr>
          <a:xfrm>
            <a:off x="86822" y="751562"/>
            <a:ext cx="8649854" cy="5098093"/>
            <a:chOff x="660400" y="1130300"/>
            <a:chExt cx="10858500" cy="500380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C8839B9-B3F9-D116-784A-4843A1A889B8}"/>
                </a:ext>
              </a:extLst>
            </p:cNvPr>
            <p:cNvGrpSpPr/>
            <p:nvPr/>
          </p:nvGrpSpPr>
          <p:grpSpPr>
            <a:xfrm>
              <a:off x="2563577" y="2189860"/>
              <a:ext cx="8955323" cy="3944240"/>
              <a:chOff x="2563577" y="1593052"/>
              <a:chExt cx="8955323" cy="394424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3FA0FED5-3607-315D-2E0E-FF31954B078C}"/>
                  </a:ext>
                </a:extLst>
              </p:cNvPr>
              <p:cNvGrpSpPr/>
              <p:nvPr/>
            </p:nvGrpSpPr>
            <p:grpSpPr>
              <a:xfrm>
                <a:off x="2563577" y="1593052"/>
                <a:ext cx="4344866" cy="811067"/>
                <a:chOff x="2563577" y="1593052"/>
                <a:chExt cx="4344866" cy="811067"/>
              </a:xfrm>
            </p:grpSpPr>
            <p:sp>
              <p:nvSpPr>
                <p:cNvPr id="26" name="Bullet1">
                  <a:extLst>
                    <a:ext uri="{FF2B5EF4-FFF2-40B4-BE49-F238E27FC236}">
                      <a16:creationId xmlns:a16="http://schemas.microsoft.com/office/drawing/2014/main" id="{CD826C5F-6D63-DB06-D553-26EBCEDFEF52}"/>
                    </a:ext>
                  </a:extLst>
                </p:cNvPr>
                <p:cNvSpPr/>
                <p:nvPr/>
              </p:nvSpPr>
              <p:spPr>
                <a:xfrm>
                  <a:off x="3423675" y="1599801"/>
                  <a:ext cx="3484768" cy="804318"/>
                </a:xfrm>
                <a:prstGeom prst="round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 anchorCtr="0">
                  <a:normAutofit/>
                </a:bodyPr>
                <a:lstStyle/>
                <a:p>
                  <a:r>
                    <a:rPr lang="zh-CN" altLang="en-US" b="1" dirty="0">
                      <a:solidFill>
                        <a:schemeClr val="tx1"/>
                      </a:solidFill>
                    </a:rPr>
                    <a:t>Ping 命令详解</a:t>
                  </a:r>
                  <a:endParaRPr lang="en-US" dirty="0"/>
                </a:p>
              </p:txBody>
            </p:sp>
            <p:sp>
              <p:nvSpPr>
                <p:cNvPr id="27" name="Number1">
                  <a:extLst>
                    <a:ext uri="{FF2B5EF4-FFF2-40B4-BE49-F238E27FC236}">
                      <a16:creationId xmlns:a16="http://schemas.microsoft.com/office/drawing/2014/main" id="{2E365D94-6942-E539-0955-1146EEDB719D}"/>
                    </a:ext>
                  </a:extLst>
                </p:cNvPr>
                <p:cNvSpPr txBox="1"/>
                <p:nvPr/>
              </p:nvSpPr>
              <p:spPr>
                <a:xfrm>
                  <a:off x="2563577" y="1593052"/>
                  <a:ext cx="860097" cy="804318"/>
                </a:xfrm>
                <a:prstGeom prst="rect">
                  <a:avLst/>
                </a:prstGeom>
                <a:noFill/>
              </p:spPr>
              <p:txBody>
                <a:bodyPr wrap="none" rtlCol="0" anchor="ctr" anchorCtr="1">
                  <a:normAutofit fontScale="92500" lnSpcReduction="10000"/>
                </a:bodyPr>
                <a:lstStyle>
                  <a:defPPr>
                    <a:defRPr lang="zh-CN"/>
                  </a:defPPr>
                  <a:lvl1pPr algn="ctr">
                    <a:defRPr sz="5400" b="1">
                      <a:ln w="19050">
                        <a:noFill/>
                      </a:ln>
                      <a:solidFill>
                        <a:schemeClr val="accent1"/>
                      </a:solidFill>
                      <a:effectLst>
                        <a:outerShdw blurRad="254000" dist="127000" algn="ctr" rotWithShape="0">
                          <a:schemeClr val="accent5">
                            <a:alpha val="20000"/>
                          </a:schemeClr>
                        </a:outerShdw>
                      </a:effectLst>
                    </a:defRPr>
                  </a:lvl1pPr>
                </a:lstStyle>
                <a:p>
                  <a:r>
                    <a:rPr lang="en-GB"/>
                    <a:t>1</a:t>
                  </a:r>
                  <a:endParaRPr lang="en-GB" dirty="0"/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55EEB0D5-FC95-C7B8-4FB4-C7D3C1E7869B}"/>
                  </a:ext>
                </a:extLst>
              </p:cNvPr>
              <p:cNvGrpSpPr/>
              <p:nvPr/>
            </p:nvGrpSpPr>
            <p:grpSpPr>
              <a:xfrm>
                <a:off x="2563577" y="2637443"/>
                <a:ext cx="4344866" cy="811067"/>
                <a:chOff x="2563577" y="2637443"/>
                <a:chExt cx="4344866" cy="811067"/>
              </a:xfrm>
            </p:grpSpPr>
            <p:sp>
              <p:nvSpPr>
                <p:cNvPr id="24" name="Bullet2">
                  <a:extLst>
                    <a:ext uri="{FF2B5EF4-FFF2-40B4-BE49-F238E27FC236}">
                      <a16:creationId xmlns:a16="http://schemas.microsoft.com/office/drawing/2014/main" id="{D85AC7E4-8E5C-9290-456F-22CC0B0237DC}"/>
                    </a:ext>
                  </a:extLst>
                </p:cNvPr>
                <p:cNvSpPr/>
                <p:nvPr/>
              </p:nvSpPr>
              <p:spPr>
                <a:xfrm>
                  <a:off x="3423675" y="2644192"/>
                  <a:ext cx="3484768" cy="804318"/>
                </a:xfrm>
                <a:prstGeom prst="round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 anchorCtr="0">
                  <a:normAutofit/>
                </a:bodyPr>
                <a:lstStyle/>
                <a:p>
                  <a:r>
                    <a:rPr lang="zh-CN" altLang="en-US" b="1" dirty="0">
                      <a:solidFill>
                        <a:schemeClr val="tx1"/>
                      </a:solidFill>
                    </a:rPr>
                    <a:t>IPconfig 命令详解</a:t>
                  </a:r>
                  <a:endParaRPr lang="en-US" dirty="0"/>
                </a:p>
              </p:txBody>
            </p:sp>
            <p:sp>
              <p:nvSpPr>
                <p:cNvPr id="25" name="Number2">
                  <a:extLst>
                    <a:ext uri="{FF2B5EF4-FFF2-40B4-BE49-F238E27FC236}">
                      <a16:creationId xmlns:a16="http://schemas.microsoft.com/office/drawing/2014/main" id="{B5335053-8E4E-D201-BE78-28FC3CCD4BC6}"/>
                    </a:ext>
                  </a:extLst>
                </p:cNvPr>
                <p:cNvSpPr txBox="1"/>
                <p:nvPr/>
              </p:nvSpPr>
              <p:spPr>
                <a:xfrm>
                  <a:off x="2563577" y="2637443"/>
                  <a:ext cx="860097" cy="804318"/>
                </a:xfrm>
                <a:prstGeom prst="rect">
                  <a:avLst/>
                </a:prstGeom>
                <a:noFill/>
              </p:spPr>
              <p:txBody>
                <a:bodyPr wrap="none" rtlCol="0" anchor="ctr" anchorCtr="1">
                  <a:normAutofit fontScale="92500" lnSpcReduction="10000"/>
                </a:bodyPr>
                <a:lstStyle>
                  <a:defPPr>
                    <a:defRPr lang="zh-CN"/>
                  </a:defPPr>
                  <a:lvl1pPr algn="ctr">
                    <a:defRPr sz="5400" b="1">
                      <a:ln w="19050">
                        <a:noFill/>
                      </a:ln>
                      <a:solidFill>
                        <a:schemeClr val="accent1"/>
                      </a:solidFill>
                      <a:effectLst>
                        <a:outerShdw blurRad="254000" dist="127000" algn="ctr" rotWithShape="0">
                          <a:schemeClr val="accent5">
                            <a:alpha val="20000"/>
                          </a:schemeClr>
                        </a:outerShdw>
                      </a:effectLst>
                    </a:defRPr>
                  </a:lvl1pPr>
                </a:lstStyle>
                <a:p>
                  <a:r>
                    <a:rPr lang="en-GB" dirty="0"/>
                    <a:t>2</a:t>
                  </a:r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E2B72CCB-EB7B-97F3-FA40-72D9F4877D12}"/>
                  </a:ext>
                </a:extLst>
              </p:cNvPr>
              <p:cNvGrpSpPr/>
              <p:nvPr/>
            </p:nvGrpSpPr>
            <p:grpSpPr>
              <a:xfrm>
                <a:off x="2563577" y="3681834"/>
                <a:ext cx="4344866" cy="811067"/>
                <a:chOff x="2563577" y="3681834"/>
                <a:chExt cx="4344866" cy="811067"/>
              </a:xfrm>
            </p:grpSpPr>
            <p:sp>
              <p:nvSpPr>
                <p:cNvPr id="22" name="Bullet3">
                  <a:extLst>
                    <a:ext uri="{FF2B5EF4-FFF2-40B4-BE49-F238E27FC236}">
                      <a16:creationId xmlns:a16="http://schemas.microsoft.com/office/drawing/2014/main" id="{9BA5493C-ACFB-9DFD-7BEF-2B3D7FC3F54D}"/>
                    </a:ext>
                  </a:extLst>
                </p:cNvPr>
                <p:cNvSpPr/>
                <p:nvPr/>
              </p:nvSpPr>
              <p:spPr>
                <a:xfrm>
                  <a:off x="3423675" y="3688583"/>
                  <a:ext cx="3484768" cy="804318"/>
                </a:xfrm>
                <a:prstGeom prst="round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 anchorCtr="0">
                  <a:normAutofit/>
                </a:bodyPr>
                <a:lstStyle/>
                <a:p>
                  <a:r>
                    <a:rPr lang="zh-CN" altLang="en-US" b="1" dirty="0">
                      <a:solidFill>
                        <a:schemeClr val="tx1"/>
                      </a:solidFill>
                    </a:rPr>
                    <a:t>Tracert 命令详解</a:t>
                  </a:r>
                  <a:endParaRPr lang="en-US" dirty="0"/>
                </a:p>
              </p:txBody>
            </p:sp>
            <p:sp>
              <p:nvSpPr>
                <p:cNvPr id="23" name="Number3">
                  <a:extLst>
                    <a:ext uri="{FF2B5EF4-FFF2-40B4-BE49-F238E27FC236}">
                      <a16:creationId xmlns:a16="http://schemas.microsoft.com/office/drawing/2014/main" id="{7B53A680-816E-BEFB-2B99-8A17B2A9179A}"/>
                    </a:ext>
                  </a:extLst>
                </p:cNvPr>
                <p:cNvSpPr txBox="1"/>
                <p:nvPr/>
              </p:nvSpPr>
              <p:spPr>
                <a:xfrm>
                  <a:off x="2563577" y="3681834"/>
                  <a:ext cx="860097" cy="804318"/>
                </a:xfrm>
                <a:prstGeom prst="rect">
                  <a:avLst/>
                </a:prstGeom>
                <a:noFill/>
              </p:spPr>
              <p:txBody>
                <a:bodyPr wrap="none" rtlCol="0" anchor="ctr" anchorCtr="1">
                  <a:normAutofit fontScale="92500" lnSpcReduction="10000"/>
                </a:bodyPr>
                <a:lstStyle>
                  <a:defPPr>
                    <a:defRPr lang="zh-CN"/>
                  </a:defPPr>
                  <a:lvl1pPr algn="ctr">
                    <a:defRPr sz="5400" b="1">
                      <a:ln w="19050">
                        <a:noFill/>
                      </a:ln>
                      <a:solidFill>
                        <a:schemeClr val="accent1"/>
                      </a:solidFill>
                      <a:effectLst>
                        <a:outerShdw blurRad="254000" dist="127000" algn="ctr" rotWithShape="0">
                          <a:schemeClr val="accent5">
                            <a:alpha val="20000"/>
                          </a:schemeClr>
                        </a:outerShdw>
                      </a:effectLst>
                    </a:defRPr>
                  </a:lvl1pPr>
                </a:lstStyle>
                <a:p>
                  <a:r>
                    <a:rPr lang="en-GB" dirty="0"/>
                    <a:t>3</a:t>
                  </a:r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74B22D28-38A9-D778-3074-7BF4A26A5B63}"/>
                  </a:ext>
                </a:extLst>
              </p:cNvPr>
              <p:cNvGrpSpPr/>
              <p:nvPr/>
            </p:nvGrpSpPr>
            <p:grpSpPr>
              <a:xfrm>
                <a:off x="2563577" y="4726225"/>
                <a:ext cx="4344866" cy="811067"/>
                <a:chOff x="2563577" y="4726225"/>
                <a:chExt cx="4344866" cy="811067"/>
              </a:xfrm>
            </p:grpSpPr>
            <p:sp>
              <p:nvSpPr>
                <p:cNvPr id="20" name="Bullet4">
                  <a:extLst>
                    <a:ext uri="{FF2B5EF4-FFF2-40B4-BE49-F238E27FC236}">
                      <a16:creationId xmlns:a16="http://schemas.microsoft.com/office/drawing/2014/main" id="{ABDFA897-F20D-13AF-2840-0BF32A669F4F}"/>
                    </a:ext>
                  </a:extLst>
                </p:cNvPr>
                <p:cNvSpPr/>
                <p:nvPr/>
              </p:nvSpPr>
              <p:spPr>
                <a:xfrm>
                  <a:off x="3423675" y="4732974"/>
                  <a:ext cx="3484768" cy="804318"/>
                </a:xfrm>
                <a:prstGeom prst="round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 anchorCtr="0">
                  <a:normAutofit/>
                </a:bodyPr>
                <a:lstStyle/>
                <a:p>
                  <a:r>
                    <a:rPr lang="zh-CN" altLang="en-US" b="1" dirty="0">
                      <a:solidFill>
                        <a:schemeClr val="tx1"/>
                      </a:solidFill>
                    </a:rPr>
                    <a:t>Netstat 命令详解</a:t>
                  </a:r>
                  <a:endParaRPr lang="en-US" dirty="0"/>
                </a:p>
              </p:txBody>
            </p:sp>
            <p:sp>
              <p:nvSpPr>
                <p:cNvPr id="21" name="Number4">
                  <a:extLst>
                    <a:ext uri="{FF2B5EF4-FFF2-40B4-BE49-F238E27FC236}">
                      <a16:creationId xmlns:a16="http://schemas.microsoft.com/office/drawing/2014/main" id="{64CA2138-11C6-5F32-F97A-C00FF0246BD4}"/>
                    </a:ext>
                  </a:extLst>
                </p:cNvPr>
                <p:cNvSpPr txBox="1"/>
                <p:nvPr/>
              </p:nvSpPr>
              <p:spPr>
                <a:xfrm>
                  <a:off x="2563577" y="4726225"/>
                  <a:ext cx="860097" cy="804318"/>
                </a:xfrm>
                <a:prstGeom prst="rect">
                  <a:avLst/>
                </a:prstGeom>
                <a:noFill/>
              </p:spPr>
              <p:txBody>
                <a:bodyPr wrap="none" rtlCol="0" anchor="ctr" anchorCtr="1">
                  <a:normAutofit fontScale="92500" lnSpcReduction="10000"/>
                </a:bodyPr>
                <a:lstStyle>
                  <a:defPPr>
                    <a:defRPr lang="zh-CN"/>
                  </a:defPPr>
                  <a:lvl1pPr algn="ctr">
                    <a:defRPr sz="5400" b="1">
                      <a:ln w="19050">
                        <a:noFill/>
                      </a:ln>
                      <a:solidFill>
                        <a:schemeClr val="accent1"/>
                      </a:solidFill>
                      <a:effectLst>
                        <a:outerShdw blurRad="254000" dist="127000" algn="ctr" rotWithShape="0">
                          <a:schemeClr val="accent5">
                            <a:alpha val="20000"/>
                          </a:schemeClr>
                        </a:outerShdw>
                      </a:effectLst>
                    </a:defRPr>
                  </a:lvl1pPr>
                </a:lstStyle>
                <a:p>
                  <a:r>
                    <a:rPr lang="en-GB" dirty="0"/>
                    <a:t>4</a:t>
                  </a:r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228EA9DC-CE66-B657-4BCF-4C4E251F50E0}"/>
                  </a:ext>
                </a:extLst>
              </p:cNvPr>
              <p:cNvGrpSpPr/>
              <p:nvPr/>
            </p:nvGrpSpPr>
            <p:grpSpPr>
              <a:xfrm>
                <a:off x="7174034" y="1593052"/>
                <a:ext cx="4344866" cy="811067"/>
                <a:chOff x="7174034" y="1593052"/>
                <a:chExt cx="4344866" cy="811067"/>
              </a:xfrm>
            </p:grpSpPr>
            <p:sp>
              <p:nvSpPr>
                <p:cNvPr id="18" name="Bullet5">
                  <a:extLst>
                    <a:ext uri="{FF2B5EF4-FFF2-40B4-BE49-F238E27FC236}">
                      <a16:creationId xmlns:a16="http://schemas.microsoft.com/office/drawing/2014/main" id="{64058430-4D3A-72DF-9C84-025E4E625C2C}"/>
                    </a:ext>
                  </a:extLst>
                </p:cNvPr>
                <p:cNvSpPr/>
                <p:nvPr/>
              </p:nvSpPr>
              <p:spPr>
                <a:xfrm>
                  <a:off x="8034132" y="1599801"/>
                  <a:ext cx="3484768" cy="804318"/>
                </a:xfrm>
                <a:prstGeom prst="round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 anchorCtr="0">
                  <a:normAutofit/>
                </a:bodyPr>
                <a:lstStyle/>
                <a:p>
                  <a:r>
                    <a:rPr lang="zh-CN" altLang="en-US" b="1" dirty="0">
                      <a:solidFill>
                        <a:schemeClr val="tx1"/>
                      </a:solidFill>
                    </a:rPr>
                    <a:t>Nslookup 命令详解</a:t>
                  </a:r>
                  <a:endParaRPr lang="en-US" dirty="0"/>
                </a:p>
              </p:txBody>
            </p:sp>
            <p:sp>
              <p:nvSpPr>
                <p:cNvPr id="19" name="Number5">
                  <a:extLst>
                    <a:ext uri="{FF2B5EF4-FFF2-40B4-BE49-F238E27FC236}">
                      <a16:creationId xmlns:a16="http://schemas.microsoft.com/office/drawing/2014/main" id="{E57D3515-57AB-B950-0789-C2351DF2941F}"/>
                    </a:ext>
                  </a:extLst>
                </p:cNvPr>
                <p:cNvSpPr txBox="1"/>
                <p:nvPr/>
              </p:nvSpPr>
              <p:spPr>
                <a:xfrm>
                  <a:off x="7174034" y="1593052"/>
                  <a:ext cx="860097" cy="804318"/>
                </a:xfrm>
                <a:prstGeom prst="rect">
                  <a:avLst/>
                </a:prstGeom>
                <a:noFill/>
              </p:spPr>
              <p:txBody>
                <a:bodyPr wrap="none" rtlCol="0" anchor="ctr" anchorCtr="1">
                  <a:normAutofit fontScale="92500" lnSpcReduction="10000"/>
                </a:bodyPr>
                <a:lstStyle>
                  <a:defPPr>
                    <a:defRPr lang="zh-CN"/>
                  </a:defPPr>
                  <a:lvl1pPr algn="ctr">
                    <a:defRPr sz="5400" b="1">
                      <a:ln w="19050">
                        <a:noFill/>
                      </a:ln>
                      <a:solidFill>
                        <a:schemeClr val="accent1"/>
                      </a:solidFill>
                      <a:effectLst>
                        <a:outerShdw blurRad="254000" dist="127000" algn="ctr" rotWithShape="0">
                          <a:schemeClr val="accent5">
                            <a:alpha val="20000"/>
                          </a:schemeClr>
                        </a:outerShdw>
                      </a:effectLst>
                    </a:defRPr>
                  </a:lvl1pPr>
                </a:lstStyle>
                <a:p>
                  <a:r>
                    <a:rPr lang="en-GB" dirty="0"/>
                    <a:t>5</a:t>
                  </a:r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854738C3-1140-1CF9-D699-0E37D404912B}"/>
                  </a:ext>
                </a:extLst>
              </p:cNvPr>
              <p:cNvGrpSpPr/>
              <p:nvPr/>
            </p:nvGrpSpPr>
            <p:grpSpPr>
              <a:xfrm>
                <a:off x="7174034" y="2637443"/>
                <a:ext cx="4344866" cy="811067"/>
                <a:chOff x="7174034" y="2637443"/>
                <a:chExt cx="4344866" cy="811067"/>
              </a:xfrm>
            </p:grpSpPr>
            <p:sp>
              <p:nvSpPr>
                <p:cNvPr id="16" name="Bullet6">
                  <a:extLst>
                    <a:ext uri="{FF2B5EF4-FFF2-40B4-BE49-F238E27FC236}">
                      <a16:creationId xmlns:a16="http://schemas.microsoft.com/office/drawing/2014/main" id="{B73C7038-5D6C-0924-4B75-0EEA1BC60DA8}"/>
                    </a:ext>
                  </a:extLst>
                </p:cNvPr>
                <p:cNvSpPr/>
                <p:nvPr/>
              </p:nvSpPr>
              <p:spPr>
                <a:xfrm>
                  <a:off x="8034132" y="2644192"/>
                  <a:ext cx="3484768" cy="804318"/>
                </a:xfrm>
                <a:prstGeom prst="round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 anchorCtr="0">
                  <a:normAutofit/>
                </a:bodyPr>
                <a:lstStyle/>
                <a:p>
                  <a:r>
                    <a:rPr lang="zh-CN" altLang="en-US" b="1" dirty="0">
                      <a:solidFill>
                        <a:schemeClr val="tx1"/>
                      </a:solidFill>
                    </a:rPr>
                    <a:t>ARP 命令详解</a:t>
                  </a:r>
                  <a:endParaRPr lang="en-US" dirty="0"/>
                </a:p>
              </p:txBody>
            </p:sp>
            <p:sp>
              <p:nvSpPr>
                <p:cNvPr id="17" name="Number6">
                  <a:extLst>
                    <a:ext uri="{FF2B5EF4-FFF2-40B4-BE49-F238E27FC236}">
                      <a16:creationId xmlns:a16="http://schemas.microsoft.com/office/drawing/2014/main" id="{F6208AB6-9D2C-52AB-2812-D7995B49B767}"/>
                    </a:ext>
                  </a:extLst>
                </p:cNvPr>
                <p:cNvSpPr txBox="1"/>
                <p:nvPr/>
              </p:nvSpPr>
              <p:spPr>
                <a:xfrm>
                  <a:off x="7174034" y="2637443"/>
                  <a:ext cx="860097" cy="804318"/>
                </a:xfrm>
                <a:prstGeom prst="rect">
                  <a:avLst/>
                </a:prstGeom>
                <a:noFill/>
              </p:spPr>
              <p:txBody>
                <a:bodyPr wrap="none" rtlCol="0" anchor="ctr" anchorCtr="1">
                  <a:normAutofit fontScale="92500" lnSpcReduction="10000"/>
                </a:bodyPr>
                <a:lstStyle>
                  <a:defPPr>
                    <a:defRPr lang="zh-CN"/>
                  </a:defPPr>
                  <a:lvl1pPr algn="ctr">
                    <a:defRPr sz="5400" b="1">
                      <a:ln w="19050">
                        <a:noFill/>
                      </a:ln>
                      <a:solidFill>
                        <a:schemeClr val="accent1"/>
                      </a:solidFill>
                      <a:effectLst>
                        <a:outerShdw blurRad="254000" dist="127000" algn="ctr" rotWithShape="0">
                          <a:schemeClr val="accent5">
                            <a:alpha val="20000"/>
                          </a:schemeClr>
                        </a:outerShdw>
                      </a:effectLst>
                    </a:defRPr>
                  </a:lvl1pPr>
                </a:lstStyle>
                <a:p>
                  <a:r>
                    <a:rPr lang="en-GB" dirty="0"/>
                    <a:t>6</a:t>
                  </a:r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B62911E2-651A-9694-E3A5-D76B0E91331E}"/>
                  </a:ext>
                </a:extLst>
              </p:cNvPr>
              <p:cNvGrpSpPr/>
              <p:nvPr/>
            </p:nvGrpSpPr>
            <p:grpSpPr>
              <a:xfrm>
                <a:off x="7174034" y="3681834"/>
                <a:ext cx="4344866" cy="811067"/>
                <a:chOff x="7174034" y="3681834"/>
                <a:chExt cx="4344866" cy="811067"/>
              </a:xfrm>
            </p:grpSpPr>
            <p:sp>
              <p:nvSpPr>
                <p:cNvPr id="14" name="Bullet7">
                  <a:extLst>
                    <a:ext uri="{FF2B5EF4-FFF2-40B4-BE49-F238E27FC236}">
                      <a16:creationId xmlns:a16="http://schemas.microsoft.com/office/drawing/2014/main" id="{D58FF950-7B63-D505-97E3-7831EAD592CE}"/>
                    </a:ext>
                  </a:extLst>
                </p:cNvPr>
                <p:cNvSpPr/>
                <p:nvPr/>
              </p:nvSpPr>
              <p:spPr>
                <a:xfrm>
                  <a:off x="8034132" y="3688583"/>
                  <a:ext cx="3484768" cy="804318"/>
                </a:xfrm>
                <a:prstGeom prst="round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 anchorCtr="0">
                  <a:normAutofit/>
                </a:bodyPr>
                <a:lstStyle/>
                <a:p>
                  <a:r>
                    <a:rPr lang="zh-CN" altLang="en-US" b="1" dirty="0">
                      <a:solidFill>
                        <a:schemeClr val="tx1"/>
                      </a:solidFill>
                    </a:rPr>
                    <a:t>Route 命令详解</a:t>
                  </a:r>
                  <a:endParaRPr lang="en-US" dirty="0"/>
                </a:p>
              </p:txBody>
            </p:sp>
            <p:sp>
              <p:nvSpPr>
                <p:cNvPr id="15" name="Number7">
                  <a:extLst>
                    <a:ext uri="{FF2B5EF4-FFF2-40B4-BE49-F238E27FC236}">
                      <a16:creationId xmlns:a16="http://schemas.microsoft.com/office/drawing/2014/main" id="{AA2F84DE-8847-2FDA-7E3A-CA644E9A9D11}"/>
                    </a:ext>
                  </a:extLst>
                </p:cNvPr>
                <p:cNvSpPr txBox="1"/>
                <p:nvPr/>
              </p:nvSpPr>
              <p:spPr>
                <a:xfrm>
                  <a:off x="7174034" y="3681834"/>
                  <a:ext cx="860097" cy="804318"/>
                </a:xfrm>
                <a:prstGeom prst="rect">
                  <a:avLst/>
                </a:prstGeom>
                <a:noFill/>
              </p:spPr>
              <p:txBody>
                <a:bodyPr wrap="none" rtlCol="0" anchor="ctr" anchorCtr="1">
                  <a:normAutofit fontScale="92500" lnSpcReduction="10000"/>
                </a:bodyPr>
                <a:lstStyle>
                  <a:defPPr>
                    <a:defRPr lang="zh-CN"/>
                  </a:defPPr>
                  <a:lvl1pPr algn="ctr">
                    <a:defRPr sz="5400" b="1">
                      <a:ln w="19050">
                        <a:noFill/>
                      </a:ln>
                      <a:solidFill>
                        <a:schemeClr val="accent1"/>
                      </a:solidFill>
                      <a:effectLst>
                        <a:outerShdw blurRad="254000" dist="127000" algn="ctr" rotWithShape="0">
                          <a:schemeClr val="accent5">
                            <a:alpha val="20000"/>
                          </a:schemeClr>
                        </a:outerShdw>
                      </a:effectLst>
                    </a:defRPr>
                  </a:lvl1pPr>
                </a:lstStyle>
                <a:p>
                  <a:r>
                    <a:rPr lang="en-GB" dirty="0"/>
                    <a:t>7</a:t>
                  </a:r>
                </a:p>
              </p:txBody>
            </p:sp>
          </p:grpSp>
        </p:grpSp>
        <p:sp>
          <p:nvSpPr>
            <p:cNvPr id="6" name="Title">
              <a:extLst>
                <a:ext uri="{FF2B5EF4-FFF2-40B4-BE49-F238E27FC236}">
                  <a16:creationId xmlns:a16="http://schemas.microsoft.com/office/drawing/2014/main" id="{E92FABEA-31C6-A603-E9C5-2E70083F3EB1}"/>
                </a:ext>
              </a:extLst>
            </p:cNvPr>
            <p:cNvSpPr txBox="1"/>
            <p:nvPr/>
          </p:nvSpPr>
          <p:spPr>
            <a:xfrm>
              <a:off x="660400" y="1130300"/>
              <a:ext cx="331257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 kumimoji="0" sz="4800" b="1" i="0" u="none" strike="noStrike" cap="none" spc="0" normalizeH="0" baseline="0">
                  <a:ln>
                    <a:noFill/>
                  </a:ln>
                  <a:effectLst/>
                  <a:uLnTx/>
                  <a:uFillTx/>
                  <a:latin typeface="Arial"/>
                  <a:ea typeface="微软雅黑"/>
                </a:defRPr>
              </a:lvl1pPr>
            </a:lstStyle>
            <a:p>
              <a:r>
                <a:rPr lang="zh-CN" altLang="en-US" dirty="0"/>
                <a:t>目录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75466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3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grpSp>
        <p:nvGrpSpPr>
          <p:cNvPr id="3" name="组合 2"/>
          <p:cNvGrpSpPr/>
          <p:nvPr/>
        </p:nvGrpSpPr>
        <p:grpSpPr>
          <a:xfrm>
            <a:off x="185714" y="1110386"/>
            <a:ext cx="8765540" cy="4918075"/>
            <a:chOff x="3080" y="1785"/>
            <a:chExt cx="13242" cy="7430"/>
          </a:xfrm>
        </p:grpSpPr>
        <p:sp>
          <p:nvSpPr>
            <p:cNvPr id="4" name="矩形 3"/>
            <p:cNvSpPr/>
            <p:nvPr/>
          </p:nvSpPr>
          <p:spPr>
            <a:xfrm>
              <a:off x="3080" y="17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280" y="19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83119" y="2039052"/>
            <a:ext cx="7038340" cy="2928358"/>
            <a:chOff x="4037" y="2920"/>
            <a:chExt cx="11084" cy="4118"/>
          </a:xfrm>
        </p:grpSpPr>
        <p:sp>
          <p:nvSpPr>
            <p:cNvPr id="7" name="文本框 6"/>
            <p:cNvSpPr txBox="1"/>
            <p:nvPr/>
          </p:nvSpPr>
          <p:spPr>
            <a:xfrm>
              <a:off x="6589" y="2920"/>
              <a:ext cx="5979" cy="1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PART </a:t>
              </a:r>
              <a:r>
                <a:rPr lang="en-US" altLang="zh-CN" sz="6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04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71" y="4456"/>
              <a:ext cx="10432" cy="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6600" b="1" dirty="0" err="1" smtClean="0">
                  <a:solidFill>
                    <a:srgbClr val="6E8C89"/>
                  </a:solidFill>
                  <a:cs typeface="+mn-ea"/>
                  <a:sym typeface="+mn-lt"/>
                </a:rPr>
                <a:t>Netstat</a:t>
              </a:r>
              <a:r>
                <a:rPr lang="en-US" altLang="zh-CN" sz="66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 </a:t>
              </a:r>
              <a:r>
                <a:rPr lang="zh-CN" altLang="en-US" sz="66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命令详解</a:t>
              </a:r>
              <a:endParaRPr lang="zh-CN" altLang="en-US" sz="6600" b="1" dirty="0">
                <a:solidFill>
                  <a:srgbClr val="6E8C89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037" y="6501"/>
              <a:ext cx="11084" cy="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查看网络连接状态与端口使用状况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547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71885" y="166165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Netstat</a:t>
            </a:r>
            <a:r>
              <a:rPr lang="en-US" dirty="0" smtClean="0"/>
              <a:t> </a:t>
            </a:r>
            <a:r>
              <a:rPr lang="zh-CN" altLang="en-US" dirty="0" smtClean="0"/>
              <a:t>命令的基础功能</a:t>
            </a:r>
            <a:endParaRPr lang="zh-CN" altLang="en-US" dirty="0"/>
          </a:p>
        </p:txBody>
      </p:sp>
      <p:grpSp>
        <p:nvGrpSpPr>
          <p:cNvPr id="4" name="fb07021c-824d-43cf-932a-7fdc50576256.source.4.zh-Hans.pptx">
            <a:extLst>
              <a:ext uri="{FF2B5EF4-FFF2-40B4-BE49-F238E27FC236}">
                <a16:creationId xmlns:a16="http://schemas.microsoft.com/office/drawing/2014/main" id="{80E08817-78AC-3327-8EDE-EB99E4F85FEE}"/>
              </a:ext>
            </a:extLst>
          </p:cNvPr>
          <p:cNvGrpSpPr/>
          <p:nvPr/>
        </p:nvGrpSpPr>
        <p:grpSpPr>
          <a:xfrm>
            <a:off x="171885" y="1066277"/>
            <a:ext cx="8807016" cy="5359923"/>
            <a:chOff x="660399" y="1130300"/>
            <a:chExt cx="10871201" cy="5003800"/>
          </a:xfrm>
        </p:grpSpPr>
        <p:sp>
          <p:nvSpPr>
            <p:cNvPr id="5" name="箭头: V 形 18">
              <a:extLst>
                <a:ext uri="{FF2B5EF4-FFF2-40B4-BE49-F238E27FC236}">
                  <a16:creationId xmlns:a16="http://schemas.microsoft.com/office/drawing/2014/main" id="{935E7CF5-814A-181F-D62E-56DC14864FC7}"/>
                </a:ext>
              </a:extLst>
            </p:cNvPr>
            <p:cNvSpPr>
              <a:spLocks/>
            </p:cNvSpPr>
            <p:nvPr/>
          </p:nvSpPr>
          <p:spPr>
            <a:xfrm>
              <a:off x="660400" y="1130300"/>
              <a:ext cx="3349626" cy="5003800"/>
            </a:xfrm>
            <a:prstGeom prst="chevron">
              <a:avLst/>
            </a:prstGeom>
            <a:solidFill>
              <a:schemeClr val="tx1">
                <a:lumMod val="50000"/>
                <a:lumOff val="50000"/>
                <a:alpha val="10000"/>
              </a:schemeClr>
            </a:solidFill>
          </p:spPr>
          <p:txBody>
            <a:bodyPr wrap="square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endParaRPr lang="zh-CN" altLang="en-US" sz="2400" b="1">
                <a:cs typeface="+mn-ea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55ECA1D-2A69-E852-5749-44C7F07035F3}"/>
                </a:ext>
              </a:extLst>
            </p:cNvPr>
            <p:cNvGrpSpPr/>
            <p:nvPr/>
          </p:nvGrpSpPr>
          <p:grpSpPr>
            <a:xfrm>
              <a:off x="660400" y="2591553"/>
              <a:ext cx="10871200" cy="3542547"/>
              <a:chOff x="720195" y="2591553"/>
              <a:chExt cx="7021628" cy="3542547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E0F11287-1E44-8C8E-0E03-C368FB53B6AE}"/>
                  </a:ext>
                </a:extLst>
              </p:cNvPr>
              <p:cNvGrpSpPr/>
              <p:nvPr/>
            </p:nvGrpSpPr>
            <p:grpSpPr>
              <a:xfrm>
                <a:off x="720195" y="2591553"/>
                <a:ext cx="3243226" cy="1630908"/>
                <a:chOff x="1310120" y="2827282"/>
                <a:chExt cx="2760985" cy="1630908"/>
              </a:xfrm>
            </p:grpSpPr>
            <p:grpSp>
              <p:nvGrpSpPr>
                <p:cNvPr id="24" name="组合 23">
                  <a:extLst>
                    <a:ext uri="{FF2B5EF4-FFF2-40B4-BE49-F238E27FC236}">
                      <a16:creationId xmlns:a16="http://schemas.microsoft.com/office/drawing/2014/main" id="{E2B8689E-DE52-A2AA-8A71-F531290846CC}"/>
                    </a:ext>
                  </a:extLst>
                </p:cNvPr>
                <p:cNvGrpSpPr/>
                <p:nvPr/>
              </p:nvGrpSpPr>
              <p:grpSpPr>
                <a:xfrm>
                  <a:off x="1403427" y="2827282"/>
                  <a:ext cx="2667678" cy="1630908"/>
                  <a:chOff x="1403427" y="2827282"/>
                  <a:chExt cx="2667678" cy="1630908"/>
                </a:xfrm>
              </p:grpSpPr>
              <p:sp>
                <p:nvSpPr>
                  <p:cNvPr id="26" name="Text1">
                    <a:extLst>
                      <a:ext uri="{FF2B5EF4-FFF2-40B4-BE49-F238E27FC236}">
                        <a16:creationId xmlns:a16="http://schemas.microsoft.com/office/drawing/2014/main" id="{A65D7EF3-FE57-C100-616D-F40E37442C3B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403427" y="3313673"/>
                    <a:ext cx="2667678" cy="1144517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 anchorCtr="0">
                    <a:normAutofit/>
                  </a:bodyPr>
                  <a:lstStyle>
                    <a:defPPr>
                      <a:defRPr lang="zh-CN"/>
                    </a:defPPr>
                    <a:lvl1pPr>
                      <a:lnSpc>
                        <a:spcPct val="150000"/>
                      </a:lnSpc>
                      <a:defRPr kumimoji="0" sz="1050" i="0" u="none" strike="noStrike" cap="none" spc="0" normalizeH="0" baseline="0">
                        <a:ln>
                          <a:noFill/>
                        </a:ln>
                        <a:effectLst/>
                        <a:uLnTx/>
                        <a:uFillTx/>
                      </a:defRPr>
                    </a:lvl1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cs typeface="+mn-ea"/>
                        <a:sym typeface="+mn-lt"/>
                      </a:rPr>
                      <a:t>使用 Netstat 命令查看当前所有活动的网络连接状态，了解每个连接的源地址、目标地址和端口号。</a:t>
                    </a:r>
                    <a:endParaRPr lang="en-US" dirty="0"/>
                  </a:p>
                </p:txBody>
              </p:sp>
              <p:sp>
                <p:nvSpPr>
                  <p:cNvPr id="27" name="Bullet1">
                    <a:extLst>
                      <a:ext uri="{FF2B5EF4-FFF2-40B4-BE49-F238E27FC236}">
                        <a16:creationId xmlns:a16="http://schemas.microsoft.com/office/drawing/2014/main" id="{04C30A0E-49D6-23B4-35C9-8D07E989EED5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403427" y="2827282"/>
                    <a:ext cx="2667678" cy="486391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 anchorCtr="0">
                    <a:normAutofit/>
                  </a:bodyPr>
                  <a:lstStyle>
                    <a:defPPr>
                      <a:defRPr lang="zh-CN"/>
                    </a:defPPr>
                    <a:lvl1pPr>
                      <a:defRPr kumimoji="0" sz="1400" b="1" i="0" u="none" strike="noStrike" cap="none" spc="0" normalizeH="0" baseline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</a:defRPr>
                    </a:lvl1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800" dirty="0">
                        <a:solidFill>
                          <a:schemeClr val="tx1"/>
                        </a:solidFill>
                        <a:cs typeface="+mn-ea"/>
                        <a:sym typeface="+mn-lt"/>
                      </a:rPr>
                      <a:t>查看活动连接</a:t>
                    </a:r>
                    <a:endParaRPr lang="en-US" dirty="0"/>
                  </a:p>
                </p:txBody>
              </p:sp>
            </p:grpSp>
            <p:sp>
              <p:nvSpPr>
                <p:cNvPr id="25" name="Number1">
                  <a:extLst>
                    <a:ext uri="{FF2B5EF4-FFF2-40B4-BE49-F238E27FC236}">
                      <a16:creationId xmlns:a16="http://schemas.microsoft.com/office/drawing/2014/main" id="{3A4190BC-83C0-C301-31E7-D726F249A079}"/>
                    </a:ext>
                  </a:extLst>
                </p:cNvPr>
                <p:cNvSpPr/>
                <p:nvPr/>
              </p:nvSpPr>
              <p:spPr>
                <a:xfrm>
                  <a:off x="1310120" y="2916117"/>
                  <a:ext cx="87941" cy="20447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B77BA634-2A79-2AE4-8DB1-4069B1AFAEBB}"/>
                  </a:ext>
                </a:extLst>
              </p:cNvPr>
              <p:cNvGrpSpPr/>
              <p:nvPr/>
            </p:nvGrpSpPr>
            <p:grpSpPr>
              <a:xfrm>
                <a:off x="4498596" y="2591553"/>
                <a:ext cx="3243226" cy="1630908"/>
                <a:chOff x="5032500" y="2827282"/>
                <a:chExt cx="2772186" cy="1630908"/>
              </a:xfrm>
            </p:grpSpPr>
            <p:grpSp>
              <p:nvGrpSpPr>
                <p:cNvPr id="20" name="组合 19">
                  <a:extLst>
                    <a:ext uri="{FF2B5EF4-FFF2-40B4-BE49-F238E27FC236}">
                      <a16:creationId xmlns:a16="http://schemas.microsoft.com/office/drawing/2014/main" id="{D7C7FB46-1D55-4101-D8CC-F36FFA954728}"/>
                    </a:ext>
                  </a:extLst>
                </p:cNvPr>
                <p:cNvGrpSpPr/>
                <p:nvPr/>
              </p:nvGrpSpPr>
              <p:grpSpPr>
                <a:xfrm>
                  <a:off x="5126108" y="2827282"/>
                  <a:ext cx="2678578" cy="1630908"/>
                  <a:chOff x="5126108" y="2827282"/>
                  <a:chExt cx="2678578" cy="1630908"/>
                </a:xfrm>
              </p:grpSpPr>
              <p:sp>
                <p:nvSpPr>
                  <p:cNvPr id="22" name="Text2">
                    <a:extLst>
                      <a:ext uri="{FF2B5EF4-FFF2-40B4-BE49-F238E27FC236}">
                        <a16:creationId xmlns:a16="http://schemas.microsoft.com/office/drawing/2014/main" id="{1F2E3832-76C8-5132-32C6-4A7A4B99E7A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126108" y="3313673"/>
                    <a:ext cx="2678578" cy="1144517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 anchorCtr="0">
                    <a:normAutofit/>
                  </a:bodyPr>
                  <a:lstStyle>
                    <a:defPPr>
                      <a:defRPr lang="zh-CN"/>
                    </a:defPPr>
                    <a:lvl1pPr>
                      <a:lnSpc>
                        <a:spcPct val="150000"/>
                      </a:lnSpc>
                      <a:defRPr kumimoji="0" sz="1050" i="0" u="none" strike="noStrike" cap="none" spc="0" normalizeH="0" baseline="0">
                        <a:ln>
                          <a:noFill/>
                        </a:ln>
                        <a:effectLst/>
                        <a:uLnTx/>
                        <a:uFillTx/>
                      </a:defRPr>
                    </a:lvl1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cs typeface="+mn-ea"/>
                        <a:sym typeface="+mn-lt"/>
                      </a:rPr>
                      <a:t>通过 Netstat 命令获取不同协议（如 TCP 和 UDP）的统计信息，帮助分析网络性能和流量分布。</a:t>
                    </a:r>
                    <a:endParaRPr lang="en-US" dirty="0"/>
                  </a:p>
                </p:txBody>
              </p:sp>
              <p:sp>
                <p:nvSpPr>
                  <p:cNvPr id="23" name="Bullet2">
                    <a:extLst>
                      <a:ext uri="{FF2B5EF4-FFF2-40B4-BE49-F238E27FC236}">
                        <a16:creationId xmlns:a16="http://schemas.microsoft.com/office/drawing/2014/main" id="{48EEFA62-7060-20E4-FD62-3FF304A786D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126108" y="2827282"/>
                    <a:ext cx="2678578" cy="486391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 anchorCtr="0">
                    <a:normAutofit/>
                  </a:bodyPr>
                  <a:lstStyle>
                    <a:defPPr>
                      <a:defRPr lang="zh-CN"/>
                    </a:defPPr>
                    <a:lvl1pPr>
                      <a:defRPr kumimoji="0" sz="1400" b="1" i="0" u="none" strike="noStrike" cap="none" spc="0" normalizeH="0" baseline="0">
                        <a:ln>
                          <a:noFill/>
                        </a:ln>
                        <a:solidFill>
                          <a:schemeClr val="tx1">
                            <a:alpha val="60000"/>
                          </a:schemeClr>
                        </a:solidFill>
                        <a:effectLst/>
                        <a:uLnTx/>
                        <a:uFillTx/>
                      </a:defRPr>
                    </a:lvl1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800" dirty="0">
                        <a:solidFill>
                          <a:schemeClr val="tx1"/>
                        </a:solidFill>
                        <a:cs typeface="+mn-ea"/>
                        <a:sym typeface="+mn-lt"/>
                      </a:rPr>
                      <a:t>显示协议统计</a:t>
                    </a:r>
                    <a:endParaRPr lang="en-US" dirty="0"/>
                  </a:p>
                </p:txBody>
              </p:sp>
            </p:grpSp>
            <p:sp>
              <p:nvSpPr>
                <p:cNvPr id="21" name="Number2">
                  <a:extLst>
                    <a:ext uri="{FF2B5EF4-FFF2-40B4-BE49-F238E27FC236}">
                      <a16:creationId xmlns:a16="http://schemas.microsoft.com/office/drawing/2014/main" id="{C59C79E4-5C14-DDE8-A08C-F2C0B7074C19}"/>
                    </a:ext>
                  </a:extLst>
                </p:cNvPr>
                <p:cNvSpPr/>
                <p:nvPr/>
              </p:nvSpPr>
              <p:spPr>
                <a:xfrm>
                  <a:off x="5032500" y="2916117"/>
                  <a:ext cx="88298" cy="20447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72DB05C7-DF8D-BBD6-C1DB-4B7D2D6F02B2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720195" y="4551524"/>
                <a:ext cx="3243228" cy="1582576"/>
                <a:chOff x="8755673" y="2854192"/>
                <a:chExt cx="2780161" cy="1582576"/>
              </a:xfrm>
            </p:grpSpPr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8F329830-E0AD-3C4D-943D-5529C5B1C3FE}"/>
                    </a:ext>
                  </a:extLst>
                </p:cNvPr>
                <p:cNvGrpSpPr/>
                <p:nvPr/>
              </p:nvGrpSpPr>
              <p:grpSpPr>
                <a:xfrm>
                  <a:off x="8851221" y="2854192"/>
                  <a:ext cx="2684613" cy="1582576"/>
                  <a:chOff x="8851221" y="2854192"/>
                  <a:chExt cx="2684613" cy="1582576"/>
                </a:xfrm>
              </p:grpSpPr>
              <p:sp>
                <p:nvSpPr>
                  <p:cNvPr id="18" name="Text3">
                    <a:extLst>
                      <a:ext uri="{FF2B5EF4-FFF2-40B4-BE49-F238E27FC236}">
                        <a16:creationId xmlns:a16="http://schemas.microsoft.com/office/drawing/2014/main" id="{63EB9CC8-DAAE-4FBD-21CF-8C6B254EE5B3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8851221" y="3292251"/>
                    <a:ext cx="2684613" cy="1144517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 anchorCtr="0">
                    <a:normAutofit/>
                  </a:bodyPr>
                  <a:lstStyle>
                    <a:defPPr>
                      <a:defRPr lang="zh-CN"/>
                    </a:defPPr>
                    <a:lvl1pPr>
                      <a:lnSpc>
                        <a:spcPct val="150000"/>
                      </a:lnSpc>
                      <a:defRPr kumimoji="0" sz="1050" i="0" u="none" strike="noStrike" cap="none" spc="0" normalizeH="0" baseline="0">
                        <a:ln>
                          <a:noFill/>
                        </a:ln>
                        <a:effectLst/>
                        <a:uLnTx/>
                        <a:uFillTx/>
                      </a:defRPr>
                    </a:lvl1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cs typeface="+mn-ea"/>
                        <a:sym typeface="+mn-lt"/>
                      </a:rPr>
                      <a:t>利用 Netstat 命令列出正在监听的端口，识别哪些服务正在运行并等待连接请求。</a:t>
                    </a:r>
                    <a:endParaRPr lang="en-US" dirty="0"/>
                  </a:p>
                </p:txBody>
              </p:sp>
              <p:sp>
                <p:nvSpPr>
                  <p:cNvPr id="19" name="Bullet3">
                    <a:extLst>
                      <a:ext uri="{FF2B5EF4-FFF2-40B4-BE49-F238E27FC236}">
                        <a16:creationId xmlns:a16="http://schemas.microsoft.com/office/drawing/2014/main" id="{8ECE8095-F13E-B6D5-A507-F1EA6ED394DB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8851221" y="2854192"/>
                    <a:ext cx="2684613" cy="438059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 anchorCtr="0">
                    <a:normAutofit/>
                  </a:bodyPr>
                  <a:lstStyle>
                    <a:defPPr>
                      <a:defRPr lang="zh-CN"/>
                    </a:defPPr>
                    <a:lvl1pPr>
                      <a:defRPr kumimoji="0" sz="1400" b="1" i="0" u="none" strike="noStrike" cap="none" spc="0" normalizeH="0" baseline="0">
                        <a:ln>
                          <a:noFill/>
                        </a:ln>
                        <a:solidFill>
                          <a:schemeClr val="tx1">
                            <a:alpha val="60000"/>
                          </a:schemeClr>
                        </a:solidFill>
                        <a:effectLst/>
                        <a:uLnTx/>
                        <a:uFillTx/>
                      </a:defRPr>
                    </a:lvl1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800" dirty="0">
                        <a:solidFill>
                          <a:schemeClr val="tx1"/>
                        </a:solidFill>
                        <a:cs typeface="+mn-ea"/>
                        <a:sym typeface="+mn-lt"/>
                      </a:rPr>
                      <a:t>检查监听端口</a:t>
                    </a:r>
                    <a:endParaRPr lang="en-US" dirty="0"/>
                  </a:p>
                </p:txBody>
              </p:sp>
            </p:grpSp>
            <p:sp>
              <p:nvSpPr>
                <p:cNvPr id="17" name="Number3">
                  <a:extLst>
                    <a:ext uri="{FF2B5EF4-FFF2-40B4-BE49-F238E27FC236}">
                      <a16:creationId xmlns:a16="http://schemas.microsoft.com/office/drawing/2014/main" id="{3897D1BA-275E-BFB4-B651-0A331BAB264E}"/>
                    </a:ext>
                  </a:extLst>
                </p:cNvPr>
                <p:cNvSpPr/>
                <p:nvPr/>
              </p:nvSpPr>
              <p:spPr>
                <a:xfrm>
                  <a:off x="8755673" y="2937538"/>
                  <a:ext cx="88552" cy="20447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5464AF20-42F0-2C9D-F67E-765F2A20491E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4498596" y="4551524"/>
                <a:ext cx="3243227" cy="1582576"/>
                <a:chOff x="1140410" y="4551524"/>
                <a:chExt cx="3242371" cy="1582576"/>
              </a:xfrm>
            </p:grpSpPr>
            <p:grpSp>
              <p:nvGrpSpPr>
                <p:cNvPr id="12" name="组合 11">
                  <a:extLst>
                    <a:ext uri="{FF2B5EF4-FFF2-40B4-BE49-F238E27FC236}">
                      <a16:creationId xmlns:a16="http://schemas.microsoft.com/office/drawing/2014/main" id="{B26CFE52-4BC0-241B-FCF3-13357B0F7A19}"/>
                    </a:ext>
                  </a:extLst>
                </p:cNvPr>
                <p:cNvGrpSpPr/>
                <p:nvPr/>
              </p:nvGrpSpPr>
              <p:grpSpPr>
                <a:xfrm>
                  <a:off x="1250781" y="4551524"/>
                  <a:ext cx="3132000" cy="1582576"/>
                  <a:chOff x="1250781" y="4551524"/>
                  <a:chExt cx="3132000" cy="1582576"/>
                </a:xfrm>
              </p:grpSpPr>
              <p:sp>
                <p:nvSpPr>
                  <p:cNvPr id="14" name="Text4">
                    <a:extLst>
                      <a:ext uri="{FF2B5EF4-FFF2-40B4-BE49-F238E27FC236}">
                        <a16:creationId xmlns:a16="http://schemas.microsoft.com/office/drawing/2014/main" id="{6B0113F2-0E8A-E171-841A-3312C0E0B015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250781" y="4989583"/>
                    <a:ext cx="3132000" cy="1144517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 anchorCtr="0">
                    <a:normAutofit/>
                  </a:bodyPr>
                  <a:lstStyle>
                    <a:defPPr>
                      <a:defRPr lang="zh-CN"/>
                    </a:defPPr>
                    <a:lvl1pPr>
                      <a:lnSpc>
                        <a:spcPct val="150000"/>
                      </a:lnSpc>
                      <a:defRPr kumimoji="0" sz="1050" i="0" u="none" strike="noStrike" cap="none" spc="0" normalizeH="0" baseline="0">
                        <a:ln>
                          <a:noFill/>
                        </a:ln>
                        <a:effectLst/>
                        <a:uLnTx/>
                        <a:uFillTx/>
                      </a:defRPr>
                    </a:lvl1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cs typeface="+mn-ea"/>
                        <a:sym typeface="+mn-lt"/>
                      </a:rPr>
                      <a:t>将 Netstat 命令与进程 ID (PID) 结合使用，快速定位与特定网络连接相关联的程序。</a:t>
                    </a:r>
                    <a:endParaRPr lang="en-US" dirty="0"/>
                  </a:p>
                </p:txBody>
              </p:sp>
              <p:sp>
                <p:nvSpPr>
                  <p:cNvPr id="15" name="Bullet4">
                    <a:extLst>
                      <a:ext uri="{FF2B5EF4-FFF2-40B4-BE49-F238E27FC236}">
                        <a16:creationId xmlns:a16="http://schemas.microsoft.com/office/drawing/2014/main" id="{FE5BBCAE-1811-2568-F11A-D45D9AFC8303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250781" y="4551524"/>
                    <a:ext cx="3132000" cy="438059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 anchorCtr="0">
                    <a:normAutofit/>
                  </a:bodyPr>
                  <a:lstStyle>
                    <a:defPPr>
                      <a:defRPr lang="zh-CN"/>
                    </a:defPPr>
                    <a:lvl1pPr>
                      <a:defRPr kumimoji="0" sz="1400" b="1" i="0" u="none" strike="noStrike" cap="none" spc="0" normalizeH="0" baseline="0">
                        <a:ln>
                          <a:noFill/>
                        </a:ln>
                        <a:solidFill>
                          <a:schemeClr val="tx1">
                            <a:alpha val="60000"/>
                          </a:schemeClr>
                        </a:solidFill>
                        <a:effectLst/>
                        <a:uLnTx/>
                        <a:uFillTx/>
                      </a:defRPr>
                    </a:lvl1pPr>
                  </a:lstStyle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800" dirty="0">
                        <a:solidFill>
                          <a:schemeClr val="tx1"/>
                        </a:solidFill>
                        <a:cs typeface="+mn-ea"/>
                        <a:sym typeface="+mn-lt"/>
                      </a:rPr>
                      <a:t>结合 PID 输出</a:t>
                    </a:r>
                    <a:endParaRPr lang="en-US" dirty="0"/>
                  </a:p>
                </p:txBody>
              </p:sp>
            </p:grpSp>
            <p:sp>
              <p:nvSpPr>
                <p:cNvPr id="13" name="Number4">
                  <a:extLst>
                    <a:ext uri="{FF2B5EF4-FFF2-40B4-BE49-F238E27FC236}">
                      <a16:creationId xmlns:a16="http://schemas.microsoft.com/office/drawing/2014/main" id="{18377C7E-465A-4945-0EAA-8224DD8AF5A8}"/>
                    </a:ext>
                  </a:extLst>
                </p:cNvPr>
                <p:cNvSpPr/>
                <p:nvPr/>
              </p:nvSpPr>
              <p:spPr>
                <a:xfrm>
                  <a:off x="1140410" y="4634870"/>
                  <a:ext cx="103274" cy="20447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7" name="Title">
              <a:extLst>
                <a:ext uri="{FF2B5EF4-FFF2-40B4-BE49-F238E27FC236}">
                  <a16:creationId xmlns:a16="http://schemas.microsoft.com/office/drawing/2014/main" id="{BD314B78-5363-B201-ABD5-41E63B63FFA8}"/>
                </a:ext>
              </a:extLst>
            </p:cNvPr>
            <p:cNvSpPr txBox="1"/>
            <p:nvPr/>
          </p:nvSpPr>
          <p:spPr>
            <a:xfrm>
              <a:off x="660399" y="1130300"/>
              <a:ext cx="10858500" cy="888361"/>
            </a:xfrm>
            <a:prstGeom prst="rect">
              <a:avLst/>
            </a:prstGeom>
            <a:noFill/>
          </p:spPr>
          <p:txBody>
            <a:bodyPr wrap="square" anchor="t" anchorCtr="0">
              <a:normAutofit/>
            </a:bodyPr>
            <a:lstStyle>
              <a:defPPr>
                <a:defRPr lang="zh-CN"/>
              </a:defPPr>
              <a:lvl1pPr>
                <a:defRPr sz="2400" b="1">
                  <a:cs typeface="+mn-ea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dirty="0">
                  <a:sym typeface="+mn-lt"/>
                </a:rPr>
                <a:t>学习如何查看当前网络连接状态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97235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4294967294"/>
          <p:cNvSpPr txBox="1">
            <a:spLocks/>
          </p:cNvSpPr>
          <p:nvPr/>
        </p:nvSpPr>
        <p:spPr>
          <a:xfrm>
            <a:off x="190500" y="1412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Netstat</a:t>
            </a:r>
            <a:r>
              <a:rPr lang="en-US" dirty="0" smtClean="0"/>
              <a:t> </a:t>
            </a:r>
            <a:r>
              <a:rPr lang="zh-CN" altLang="en-US" dirty="0" smtClean="0"/>
              <a:t>命令的高级选项</a:t>
            </a:r>
            <a:endParaRPr lang="zh-CN" altLang="en-US" dirty="0"/>
          </a:p>
        </p:txBody>
      </p:sp>
      <p:grpSp>
        <p:nvGrpSpPr>
          <p:cNvPr id="4" name="3305e60d-2c7f-402a-a868-6b42777bfda9.source.4.zh-Hans.pptx">
            <a:extLst>
              <a:ext uri="{FF2B5EF4-FFF2-40B4-BE49-F238E27FC236}">
                <a16:creationId xmlns:a16="http://schemas.microsoft.com/office/drawing/2014/main" id="{B28530D7-968B-9557-2519-4A3F66896796}"/>
              </a:ext>
            </a:extLst>
          </p:cNvPr>
          <p:cNvGrpSpPr/>
          <p:nvPr/>
        </p:nvGrpSpPr>
        <p:grpSpPr>
          <a:xfrm>
            <a:off x="190500" y="1041398"/>
            <a:ext cx="8953500" cy="5334001"/>
            <a:chOff x="551543" y="1130300"/>
            <a:chExt cx="10970532" cy="5018087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304DF357-8188-D0A7-B9B3-017A0DE0B75F}"/>
                </a:ext>
              </a:extLst>
            </p:cNvPr>
            <p:cNvGrpSpPr/>
            <p:nvPr/>
          </p:nvGrpSpPr>
          <p:grpSpPr>
            <a:xfrm>
              <a:off x="6077712" y="1130300"/>
              <a:ext cx="5444363" cy="5018087"/>
              <a:chOff x="6077712" y="1125538"/>
              <a:chExt cx="5444363" cy="5018087"/>
            </a:xfrm>
          </p:grpSpPr>
          <p:sp>
            <p:nvSpPr>
              <p:cNvPr id="20" name="PictureMisc1">
                <a:extLst>
                  <a:ext uri="{FF2B5EF4-FFF2-40B4-BE49-F238E27FC236}">
                    <a16:creationId xmlns:a16="http://schemas.microsoft.com/office/drawing/2014/main" id="{49A92D67-20BE-1A6B-B26A-FFF9D59D67A6}"/>
                  </a:ext>
                </a:extLst>
              </p:cNvPr>
              <p:cNvSpPr/>
              <p:nvPr/>
            </p:nvSpPr>
            <p:spPr bwMode="auto">
              <a:xfrm>
                <a:off x="6077712" y="1125538"/>
                <a:ext cx="5444363" cy="1798629"/>
              </a:xfrm>
              <a:prstGeom prst="rect">
                <a:avLst/>
              </a:prstGeom>
              <a:blipFill>
                <a:blip r:embed="rId3"/>
                <a:stretch>
                  <a:fillRect t="-34821" b="-34821"/>
                </a:stretch>
              </a:blipFill>
              <a:ln w="9525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Title">
                <a:extLst>
                  <a:ext uri="{FF2B5EF4-FFF2-40B4-BE49-F238E27FC236}">
                    <a16:creationId xmlns:a16="http://schemas.microsoft.com/office/drawing/2014/main" id="{82A39C4A-C9D1-07C2-64A5-1E0A24C80F68}"/>
                  </a:ext>
                </a:extLst>
              </p:cNvPr>
              <p:cNvSpPr/>
              <p:nvPr/>
            </p:nvSpPr>
            <p:spPr bwMode="auto">
              <a:xfrm>
                <a:off x="6077712" y="4658585"/>
                <a:ext cx="2718287" cy="1190765"/>
              </a:xfrm>
              <a:prstGeom prst="rect">
                <a:avLst/>
              </a:prstGeom>
              <a:solidFill>
                <a:schemeClr val="dk1">
                  <a:lumMod val="100000"/>
                  <a:alpha val="5000"/>
                </a:schemeClr>
              </a:solidFill>
              <a:ln w="9525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lvl="0" defTabSz="913765">
                  <a:buSzPct val="25000"/>
                  <a:defRPr/>
                </a:pPr>
                <a:r>
                  <a:rPr lang="zh-CN" altLang="en-US" sz="2400" b="1" dirty="0">
                    <a:solidFill>
                      <a:schemeClr val="tx1"/>
                    </a:solidFill>
                    <a:cs typeface="+mn-ea"/>
                    <a:sym typeface="+mn-lt"/>
                  </a:rPr>
                  <a:t>探讨 Netstat 的详细参数及其用途</a:t>
                </a:r>
                <a:endParaRPr lang="en-US" dirty="0"/>
              </a:p>
            </p:txBody>
          </p:sp>
          <p:sp>
            <p:nvSpPr>
              <p:cNvPr id="22" name="PictureMisc2">
                <a:extLst>
                  <a:ext uri="{FF2B5EF4-FFF2-40B4-BE49-F238E27FC236}">
                    <a16:creationId xmlns:a16="http://schemas.microsoft.com/office/drawing/2014/main" id="{AD657222-98BC-295D-C23E-42606B884215}"/>
                  </a:ext>
                </a:extLst>
              </p:cNvPr>
              <p:cNvSpPr/>
              <p:nvPr/>
            </p:nvSpPr>
            <p:spPr bwMode="auto">
              <a:xfrm>
                <a:off x="6077712" y="3066779"/>
                <a:ext cx="2718287" cy="1473717"/>
              </a:xfrm>
              <a:prstGeom prst="rect">
                <a:avLst/>
              </a:prstGeom>
              <a:blipFill>
                <a:blip r:embed="rId4"/>
                <a:stretch>
                  <a:fillRect t="-11483" b="-11483"/>
                </a:stretch>
              </a:blipFill>
              <a:ln w="9525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PictureMisc3">
                <a:extLst>
                  <a:ext uri="{FF2B5EF4-FFF2-40B4-BE49-F238E27FC236}">
                    <a16:creationId xmlns:a16="http://schemas.microsoft.com/office/drawing/2014/main" id="{E10BD0C7-6F7A-3E0A-65E5-3773EB4B5829}"/>
                  </a:ext>
                </a:extLst>
              </p:cNvPr>
              <p:cNvSpPr/>
              <p:nvPr/>
            </p:nvSpPr>
            <p:spPr bwMode="auto">
              <a:xfrm>
                <a:off x="9021000" y="3066779"/>
                <a:ext cx="2499488" cy="3076846"/>
              </a:xfrm>
              <a:prstGeom prst="rect">
                <a:avLst/>
              </a:prstGeom>
              <a:blipFill>
                <a:blip r:embed="rId5"/>
                <a:stretch>
                  <a:fillRect t="-10926" b="-10926"/>
                </a:stretch>
              </a:blipFill>
              <a:ln w="9525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70955682-37D6-61ED-1DE8-714EFB9E78D2}"/>
                </a:ext>
              </a:extLst>
            </p:cNvPr>
            <p:cNvGrpSpPr>
              <a:grpSpLocks/>
            </p:cNvGrpSpPr>
            <p:nvPr/>
          </p:nvGrpSpPr>
          <p:grpSpPr>
            <a:xfrm>
              <a:off x="660401" y="1130300"/>
              <a:ext cx="5304970" cy="5003800"/>
              <a:chOff x="5571958" y="1130300"/>
              <a:chExt cx="5946940" cy="5062143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9506FD1C-18D4-25C5-546C-BFB6F9E12738}"/>
                  </a:ext>
                </a:extLst>
              </p:cNvPr>
              <p:cNvGrpSpPr/>
              <p:nvPr/>
            </p:nvGrpSpPr>
            <p:grpSpPr>
              <a:xfrm>
                <a:off x="5571958" y="1130300"/>
                <a:ext cx="5946940" cy="1196513"/>
                <a:chOff x="5571958" y="1172069"/>
                <a:chExt cx="5946940" cy="1196513"/>
              </a:xfrm>
            </p:grpSpPr>
            <p:sp>
              <p:nvSpPr>
                <p:cNvPr id="18" name="Text1">
                  <a:extLst>
                    <a:ext uri="{FF2B5EF4-FFF2-40B4-BE49-F238E27FC236}">
                      <a16:creationId xmlns:a16="http://schemas.microsoft.com/office/drawing/2014/main" id="{7EBB4D5B-0EF0-E9D6-57C6-E49E2EF5AC50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571958" y="1548653"/>
                  <a:ext cx="5946940" cy="819929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阐述 Netstat 命令中常用的高级参数，如 -a、-n 和 -o，解释其作用及应用场景，帮助用户掌握命令细节。</a:t>
                  </a:r>
                  <a:endParaRPr lang="en-US" dirty="0"/>
                </a:p>
              </p:txBody>
            </p:sp>
            <p:sp>
              <p:nvSpPr>
                <p:cNvPr id="19" name="Bullet1">
                  <a:extLst>
                    <a:ext uri="{FF2B5EF4-FFF2-40B4-BE49-F238E27FC236}">
                      <a16:creationId xmlns:a16="http://schemas.microsoft.com/office/drawing/2014/main" id="{90BE78A9-126E-AB9D-A12D-BC63BD88128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571958" y="1172069"/>
                  <a:ext cx="5946940" cy="376585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r>
                    <a:rPr lang="zh-CN" altLang="en-US" b="1" dirty="0">
                      <a:cs typeface="+mn-ea"/>
                      <a:sym typeface="+mn-lt"/>
                    </a:rPr>
                    <a:t>参数解析</a:t>
                  </a:r>
                  <a:endParaRPr lang="en-US" dirty="0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6E6F0CA0-8A59-3143-EB7C-5F14B6515633}"/>
                  </a:ext>
                </a:extLst>
              </p:cNvPr>
              <p:cNvGrpSpPr/>
              <p:nvPr/>
            </p:nvGrpSpPr>
            <p:grpSpPr>
              <a:xfrm>
                <a:off x="5571958" y="2418844"/>
                <a:ext cx="5946940" cy="1196513"/>
                <a:chOff x="5571958" y="2018899"/>
                <a:chExt cx="5946940" cy="1196513"/>
              </a:xfrm>
            </p:grpSpPr>
            <p:sp>
              <p:nvSpPr>
                <p:cNvPr id="16" name="Text2">
                  <a:extLst>
                    <a:ext uri="{FF2B5EF4-FFF2-40B4-BE49-F238E27FC236}">
                      <a16:creationId xmlns:a16="http://schemas.microsoft.com/office/drawing/2014/main" id="{3C2B3FA7-C937-F54C-E4B4-80C6C393AAB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571958" y="2395483"/>
                  <a:ext cx="5946940" cy="819929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使用 Netstat 的高级选项来监控网络连接状态，分析如何查看活动连接、监听端口以及排查网络故障。</a:t>
                  </a:r>
                  <a:endParaRPr lang="en-US" dirty="0"/>
                </a:p>
              </p:txBody>
            </p:sp>
            <p:sp>
              <p:nvSpPr>
                <p:cNvPr id="17" name="Bullet2">
                  <a:extLst>
                    <a:ext uri="{FF2B5EF4-FFF2-40B4-BE49-F238E27FC236}">
                      <a16:creationId xmlns:a16="http://schemas.microsoft.com/office/drawing/2014/main" id="{10A6C200-D840-0E1D-B50D-AAAE133866C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571958" y="2018899"/>
                  <a:ext cx="5946940" cy="376585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r>
                    <a:rPr lang="zh-CN" altLang="en-US" b="1" dirty="0">
                      <a:cs typeface="+mn-ea"/>
                      <a:sym typeface="+mn-lt"/>
                    </a:rPr>
                    <a:t>网络状态监控</a:t>
                  </a:r>
                  <a:endParaRPr lang="en-US" dirty="0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B1DD14C9-907D-0039-A3DA-8B7078CEFFC5}"/>
                  </a:ext>
                </a:extLst>
              </p:cNvPr>
              <p:cNvGrpSpPr/>
              <p:nvPr/>
            </p:nvGrpSpPr>
            <p:grpSpPr>
              <a:xfrm>
                <a:off x="5571958" y="3707388"/>
                <a:ext cx="5946940" cy="1196513"/>
                <a:chOff x="5571958" y="2865729"/>
                <a:chExt cx="5946940" cy="1196513"/>
              </a:xfrm>
            </p:grpSpPr>
            <p:sp>
              <p:nvSpPr>
                <p:cNvPr id="14" name="Text3">
                  <a:extLst>
                    <a:ext uri="{FF2B5EF4-FFF2-40B4-BE49-F238E27FC236}">
                      <a16:creationId xmlns:a16="http://schemas.microsoft.com/office/drawing/2014/main" id="{D1FE6922-BF37-48CF-8CA6-6F78B9E8E36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571958" y="3242313"/>
                  <a:ext cx="5946940" cy="819929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探讨如何通过 Netstat 查看与网络连接相关的进程 ID，结合任务管理器定位问题进程并解决潜在隐患。</a:t>
                  </a:r>
                  <a:endParaRPr lang="en-US" dirty="0"/>
                </a:p>
              </p:txBody>
            </p:sp>
            <p:sp>
              <p:nvSpPr>
                <p:cNvPr id="15" name="Bullet3">
                  <a:extLst>
                    <a:ext uri="{FF2B5EF4-FFF2-40B4-BE49-F238E27FC236}">
                      <a16:creationId xmlns:a16="http://schemas.microsoft.com/office/drawing/2014/main" id="{002CA494-B4A0-1D7A-3394-3F554FD8E25C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571958" y="2865729"/>
                  <a:ext cx="5946940" cy="376585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r>
                    <a:rPr lang="zh-CN" altLang="en-US" b="1" dirty="0">
                      <a:cs typeface="+mn-ea"/>
                      <a:sym typeface="+mn-lt"/>
                    </a:rPr>
                    <a:t>进程关联分析</a:t>
                  </a:r>
                  <a:endParaRPr lang="en-US" dirty="0"/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611D084E-A4E9-2FEE-AEA1-74625A33C2F1}"/>
                  </a:ext>
                </a:extLst>
              </p:cNvPr>
              <p:cNvGrpSpPr/>
              <p:nvPr/>
            </p:nvGrpSpPr>
            <p:grpSpPr>
              <a:xfrm>
                <a:off x="5571958" y="4995930"/>
                <a:ext cx="5946940" cy="1196513"/>
                <a:chOff x="5571958" y="3712559"/>
                <a:chExt cx="5946940" cy="1196513"/>
              </a:xfrm>
            </p:grpSpPr>
            <p:sp>
              <p:nvSpPr>
                <p:cNvPr id="12" name="Text4">
                  <a:extLst>
                    <a:ext uri="{FF2B5EF4-FFF2-40B4-BE49-F238E27FC236}">
                      <a16:creationId xmlns:a16="http://schemas.microsoft.com/office/drawing/2014/main" id="{957B6A3F-C159-2030-D170-E35EBE02384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571958" y="4089143"/>
                  <a:ext cx="5946940" cy="819929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介绍 Netstat 的数据统计功能，例如使用 -s 参数生成协议统计数据，为网络性能优化提供参考依据。</a:t>
                  </a:r>
                  <a:endParaRPr lang="en-US" dirty="0"/>
                </a:p>
              </p:txBody>
            </p:sp>
            <p:sp>
              <p:nvSpPr>
                <p:cNvPr id="13" name="Bullet4">
                  <a:extLst>
                    <a:ext uri="{FF2B5EF4-FFF2-40B4-BE49-F238E27FC236}">
                      <a16:creationId xmlns:a16="http://schemas.microsoft.com/office/drawing/2014/main" id="{56606B60-F5E0-ED6F-607F-2DD08B74146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571958" y="3712559"/>
                  <a:ext cx="5946940" cy="376585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r>
                    <a:rPr lang="zh-CN" altLang="en-US" b="1" dirty="0">
                      <a:cs typeface="+mn-ea"/>
                      <a:sym typeface="+mn-lt"/>
                    </a:rPr>
                    <a:t>数据统计功能</a:t>
                  </a:r>
                  <a:endParaRPr lang="en-US" dirty="0"/>
                </a:p>
              </p:txBody>
            </p:sp>
          </p:grpSp>
        </p:grp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CCCE17E0-4279-67C0-96D8-677405D08A08}"/>
                </a:ext>
              </a:extLst>
            </p:cNvPr>
            <p:cNvCxnSpPr>
              <a:cxnSpLocks/>
            </p:cNvCxnSpPr>
            <p:nvPr/>
          </p:nvCxnSpPr>
          <p:spPr>
            <a:xfrm>
              <a:off x="551543" y="1130300"/>
              <a:ext cx="0" cy="501808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088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39700" y="1412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zh-CN" altLang="en-US" dirty="0" smtClean="0"/>
              <a:t>使用 </a:t>
            </a:r>
            <a:r>
              <a:rPr lang="en-US" dirty="0" err="1" smtClean="0"/>
              <a:t>Netstat</a:t>
            </a:r>
            <a:r>
              <a:rPr lang="en-US" dirty="0" smtClean="0"/>
              <a:t> </a:t>
            </a:r>
            <a:r>
              <a:rPr lang="zh-CN" altLang="en-US" dirty="0" smtClean="0"/>
              <a:t>进行安全检查</a:t>
            </a:r>
            <a:endParaRPr lang="zh-CN" altLang="en-US" dirty="0"/>
          </a:p>
        </p:txBody>
      </p:sp>
      <p:grpSp>
        <p:nvGrpSpPr>
          <p:cNvPr id="4" name="75eff3d7-f8f1-43a3-821a-5ae57e0d5aa0.source.4.zh-Hans.pptx">
            <a:extLst>
              <a:ext uri="{FF2B5EF4-FFF2-40B4-BE49-F238E27FC236}">
                <a16:creationId xmlns:a16="http://schemas.microsoft.com/office/drawing/2014/main" id="{910A7DC6-7F0D-C560-A368-27B9E9308BB1}"/>
              </a:ext>
            </a:extLst>
          </p:cNvPr>
          <p:cNvGrpSpPr/>
          <p:nvPr/>
        </p:nvGrpSpPr>
        <p:grpSpPr>
          <a:xfrm>
            <a:off x="139700" y="1181100"/>
            <a:ext cx="9004300" cy="4906549"/>
            <a:chOff x="660400" y="1130300"/>
            <a:chExt cx="10858500" cy="500380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61D08A21-D328-EAA7-F449-E7F1514D96E2}"/>
                </a:ext>
              </a:extLst>
            </p:cNvPr>
            <p:cNvGrpSpPr/>
            <p:nvPr/>
          </p:nvGrpSpPr>
          <p:grpSpPr>
            <a:xfrm>
              <a:off x="660400" y="1130300"/>
              <a:ext cx="10858500" cy="5003800"/>
              <a:chOff x="660400" y="1130300"/>
              <a:chExt cx="10858500" cy="5003800"/>
            </a:xfrm>
          </p:grpSpPr>
          <p:cxnSp>
            <p:nvCxnSpPr>
              <p:cNvPr id="7" name="iṧļiḍe">
                <a:extLst>
                  <a:ext uri="{FF2B5EF4-FFF2-40B4-BE49-F238E27FC236}">
                    <a16:creationId xmlns:a16="http://schemas.microsoft.com/office/drawing/2014/main" id="{FDC83A4E-5709-1C3E-D20E-BDEED6265D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82545" y="1659469"/>
                <a:ext cx="0" cy="4474631"/>
              </a:xfrm>
              <a:prstGeom prst="line">
                <a:avLst/>
              </a:prstGeom>
              <a:ln w="6350" cap="rnd">
                <a:solidFill>
                  <a:schemeClr val="tx1"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iṧļiḍe">
                <a:extLst>
                  <a:ext uri="{FF2B5EF4-FFF2-40B4-BE49-F238E27FC236}">
                    <a16:creationId xmlns:a16="http://schemas.microsoft.com/office/drawing/2014/main" id="{2DD490DE-41B8-CC0E-D338-911F04C31A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06278" y="1659469"/>
                <a:ext cx="0" cy="4474631"/>
              </a:xfrm>
              <a:prstGeom prst="line">
                <a:avLst/>
              </a:prstGeom>
              <a:ln w="6350" cap="rnd">
                <a:solidFill>
                  <a:schemeClr val="tx1"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itle">
                <a:extLst>
                  <a:ext uri="{FF2B5EF4-FFF2-40B4-BE49-F238E27FC236}">
                    <a16:creationId xmlns:a16="http://schemas.microsoft.com/office/drawing/2014/main" id="{CA68DA36-2ED8-308E-EA48-17E4744DAF4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0400" y="1130300"/>
                <a:ext cx="3496725" cy="1305077"/>
              </a:xfrm>
              <a:prstGeom prst="rect">
                <a:avLst/>
              </a:prstGeom>
              <a:noFill/>
            </p:spPr>
            <p:txBody>
              <a:bodyPr vert="horz" wrap="square" rtlCol="0" anchor="t" anchorCtr="0">
                <a:normAutofit/>
              </a:bodyPr>
              <a:lstStyle/>
              <a:p>
                <a:r>
                  <a:rPr lang="zh-CN" altLang="en-US" sz="2400" b="1" dirty="0">
                    <a:cs typeface="+mn-ea"/>
                    <a:sym typeface="+mn-lt"/>
                  </a:rPr>
                  <a:t>利用 Netstat 发现潜在的安全威胁</a:t>
                </a:r>
                <a:endParaRPr lang="en-US" dirty="0"/>
              </a:p>
            </p:txBody>
          </p: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EC7138AA-8694-D76B-EF6A-B35D9339065B}"/>
                  </a:ext>
                </a:extLst>
              </p:cNvPr>
              <p:cNvGrpSpPr/>
              <p:nvPr/>
            </p:nvGrpSpPr>
            <p:grpSpPr>
              <a:xfrm>
                <a:off x="4412545" y="1130300"/>
                <a:ext cx="3482622" cy="2320571"/>
                <a:chOff x="4412545" y="1869481"/>
                <a:chExt cx="3482622" cy="2320571"/>
              </a:xfrm>
            </p:grpSpPr>
            <p:sp>
              <p:nvSpPr>
                <p:cNvPr id="23" name="Number1">
                  <a:extLst>
                    <a:ext uri="{FF2B5EF4-FFF2-40B4-BE49-F238E27FC236}">
                      <a16:creationId xmlns:a16="http://schemas.microsoft.com/office/drawing/2014/main" id="{392CDE8C-D3EC-B233-2BB3-F1E4E5D23286}"/>
                    </a:ext>
                  </a:extLst>
                </p:cNvPr>
                <p:cNvSpPr/>
                <p:nvPr/>
              </p:nvSpPr>
              <p:spPr>
                <a:xfrm>
                  <a:off x="4412545" y="1869481"/>
                  <a:ext cx="540000" cy="540000"/>
                </a:xfrm>
                <a:prstGeom prst="ellipse">
                  <a:avLst/>
                </a:prstGeom>
                <a:solidFill>
                  <a:schemeClr val="accent1"/>
                </a:solidFill>
                <a:ln w="57150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none" lIns="91440" tIns="45720" rIns="91440" bIns="45720" numCol="1" spcCol="0" rtlCol="0" fromWordArt="0" anchor="ctr" anchorCtr="0" forceAA="0" compatLnSpc="1">
                  <a:normAutofit fontScale="62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3765">
                    <a:lnSpc>
                      <a:spcPct val="120000"/>
                    </a:lnSpc>
                  </a:pPr>
                  <a:r>
                    <a:rPr lang="en-GB" altLang="zh-CN" sz="2800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1</a:t>
                  </a:r>
                  <a:endParaRPr lang="zh-CN" altLang="en-US" sz="2800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4" name="Text1">
                  <a:extLst>
                    <a:ext uri="{FF2B5EF4-FFF2-40B4-BE49-F238E27FC236}">
                      <a16:creationId xmlns:a16="http://schemas.microsoft.com/office/drawing/2014/main" id="{1EADD610-5435-69AB-43A8-F564A28C4AB5}"/>
                    </a:ext>
                  </a:extLst>
                </p:cNvPr>
                <p:cNvSpPr txBox="1"/>
                <p:nvPr/>
              </p:nvSpPr>
              <p:spPr>
                <a:xfrm>
                  <a:off x="5009243" y="2339411"/>
                  <a:ext cx="2885924" cy="1850641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/>
                <a:p>
                  <a:pPr marR="0" lvl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100000"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cs typeface="+mn-ea"/>
                      <a:sym typeface="+mn-lt"/>
                    </a:rPr>
                    <a:t>使用 Netstat 列出当前所有活动网络连接，分析连接状态和远程地址，识别异常连接是否可能带来安全威胁。</a:t>
                  </a:r>
                  <a:endParaRPr lang="en-US" dirty="0"/>
                </a:p>
              </p:txBody>
            </p:sp>
            <p:sp>
              <p:nvSpPr>
                <p:cNvPr id="25" name="Bullet1">
                  <a:extLst>
                    <a:ext uri="{FF2B5EF4-FFF2-40B4-BE49-F238E27FC236}">
                      <a16:creationId xmlns:a16="http://schemas.microsoft.com/office/drawing/2014/main" id="{94CA2A15-A486-E184-44D5-AF64D9A6FF83}"/>
                    </a:ext>
                  </a:extLst>
                </p:cNvPr>
                <p:cNvSpPr txBox="1"/>
                <p:nvPr/>
              </p:nvSpPr>
              <p:spPr>
                <a:xfrm>
                  <a:off x="5009243" y="1869481"/>
                  <a:ext cx="2885924" cy="461485"/>
                </a:xfrm>
                <a:prstGeom prst="rect">
                  <a:avLst/>
                </a:prstGeom>
                <a:noFill/>
              </p:spPr>
              <p:txBody>
                <a:bodyPr wrap="square" rtlCol="0" anchor="ctr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检查活动连接</a:t>
                  </a:r>
                  <a:endParaRPr lang="en-US" dirty="0"/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056E503B-BBE5-181D-6280-ACA27CC44890}"/>
                  </a:ext>
                </a:extLst>
              </p:cNvPr>
              <p:cNvGrpSpPr/>
              <p:nvPr/>
            </p:nvGrpSpPr>
            <p:grpSpPr>
              <a:xfrm>
                <a:off x="4412545" y="3813528"/>
                <a:ext cx="3482622" cy="2320571"/>
                <a:chOff x="4412545" y="3295301"/>
                <a:chExt cx="3482622" cy="2320571"/>
              </a:xfrm>
            </p:grpSpPr>
            <p:sp>
              <p:nvSpPr>
                <p:cNvPr id="20" name="Number2">
                  <a:extLst>
                    <a:ext uri="{FF2B5EF4-FFF2-40B4-BE49-F238E27FC236}">
                      <a16:creationId xmlns:a16="http://schemas.microsoft.com/office/drawing/2014/main" id="{DA502621-B4C5-8E61-B160-EE36A5FAB640}"/>
                    </a:ext>
                  </a:extLst>
                </p:cNvPr>
                <p:cNvSpPr/>
                <p:nvPr/>
              </p:nvSpPr>
              <p:spPr>
                <a:xfrm>
                  <a:off x="4412545" y="3295301"/>
                  <a:ext cx="540000" cy="540000"/>
                </a:xfrm>
                <a:prstGeom prst="ellipse">
                  <a:avLst/>
                </a:prstGeom>
                <a:solidFill>
                  <a:schemeClr val="accent1"/>
                </a:solidFill>
                <a:ln w="57150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none" lIns="91440" tIns="45720" rIns="91440" bIns="45720" numCol="1" spcCol="0" rtlCol="0" fromWordArt="0" anchor="ctr" anchorCtr="0" forceAA="0" compatLnSpc="1">
                  <a:normAutofit fontScale="62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3765">
                    <a:lnSpc>
                      <a:spcPct val="120000"/>
                    </a:lnSpc>
                  </a:pPr>
                  <a:r>
                    <a:rPr lang="en-GB" altLang="zh-CN" sz="2800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2</a:t>
                  </a:r>
                  <a:endParaRPr lang="zh-CN" altLang="en-US" sz="2800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Text2">
                  <a:extLst>
                    <a:ext uri="{FF2B5EF4-FFF2-40B4-BE49-F238E27FC236}">
                      <a16:creationId xmlns:a16="http://schemas.microsoft.com/office/drawing/2014/main" id="{4B6925E8-FFA8-CE90-1142-65B96CE72E25}"/>
                    </a:ext>
                  </a:extLst>
                </p:cNvPr>
                <p:cNvSpPr txBox="1"/>
                <p:nvPr/>
              </p:nvSpPr>
              <p:spPr>
                <a:xfrm>
                  <a:off x="5009243" y="3765231"/>
                  <a:ext cx="2885924" cy="1850641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/>
                <a:p>
                  <a:pPr marR="0" lvl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100000"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cs typeface="+mn-ea"/>
                      <a:sym typeface="+mn-lt"/>
                    </a:rPr>
                    <a:t>通过 Netstat 显示系统正在监听的端口，检查是否有未知或可疑的服务运行在这些端口上。</a:t>
                  </a:r>
                  <a:endParaRPr lang="en-US" dirty="0"/>
                </a:p>
              </p:txBody>
            </p:sp>
            <p:sp>
              <p:nvSpPr>
                <p:cNvPr id="22" name="Bullet2">
                  <a:extLst>
                    <a:ext uri="{FF2B5EF4-FFF2-40B4-BE49-F238E27FC236}">
                      <a16:creationId xmlns:a16="http://schemas.microsoft.com/office/drawing/2014/main" id="{8C694405-E641-D23D-B30F-4EAFFC3C56CE}"/>
                    </a:ext>
                  </a:extLst>
                </p:cNvPr>
                <p:cNvSpPr txBox="1"/>
                <p:nvPr/>
              </p:nvSpPr>
              <p:spPr>
                <a:xfrm>
                  <a:off x="5009243" y="3295301"/>
                  <a:ext cx="2885924" cy="461485"/>
                </a:xfrm>
                <a:prstGeom prst="rect">
                  <a:avLst/>
                </a:prstGeom>
                <a:noFill/>
              </p:spPr>
              <p:txBody>
                <a:bodyPr wrap="square" rtlCol="0" anchor="ctr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查看监听端口</a:t>
                  </a:r>
                  <a:endParaRPr lang="en-US" dirty="0"/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B0EFA907-B2E7-DD03-37DE-0BFC35A526F6}"/>
                  </a:ext>
                </a:extLst>
              </p:cNvPr>
              <p:cNvGrpSpPr/>
              <p:nvPr/>
            </p:nvGrpSpPr>
            <p:grpSpPr>
              <a:xfrm>
                <a:off x="8036278" y="1130300"/>
                <a:ext cx="3482622" cy="2320571"/>
                <a:chOff x="8036278" y="1869481"/>
                <a:chExt cx="3482622" cy="2320571"/>
              </a:xfrm>
            </p:grpSpPr>
            <p:sp>
              <p:nvSpPr>
                <p:cNvPr id="17" name="Number3">
                  <a:extLst>
                    <a:ext uri="{FF2B5EF4-FFF2-40B4-BE49-F238E27FC236}">
                      <a16:creationId xmlns:a16="http://schemas.microsoft.com/office/drawing/2014/main" id="{58E96B8D-C33E-9210-58D9-52C581A22B32}"/>
                    </a:ext>
                  </a:extLst>
                </p:cNvPr>
                <p:cNvSpPr/>
                <p:nvPr/>
              </p:nvSpPr>
              <p:spPr>
                <a:xfrm>
                  <a:off x="8036278" y="1869481"/>
                  <a:ext cx="540000" cy="540000"/>
                </a:xfrm>
                <a:prstGeom prst="ellipse">
                  <a:avLst/>
                </a:prstGeom>
                <a:solidFill>
                  <a:schemeClr val="accent1"/>
                </a:solidFill>
                <a:ln w="57150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none" lIns="91440" tIns="45720" rIns="91440" bIns="45720" numCol="1" spcCol="0" rtlCol="0" fromWordArt="0" anchor="ctr" anchorCtr="0" forceAA="0" compatLnSpc="1">
                  <a:normAutofit fontScale="62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3765">
                    <a:lnSpc>
                      <a:spcPct val="120000"/>
                    </a:lnSpc>
                  </a:pPr>
                  <a:r>
                    <a:rPr lang="en-GB" altLang="zh-CN" sz="2800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3</a:t>
                  </a:r>
                  <a:endParaRPr lang="zh-CN" altLang="en-US" sz="2800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8" name="Text3">
                  <a:extLst>
                    <a:ext uri="{FF2B5EF4-FFF2-40B4-BE49-F238E27FC236}">
                      <a16:creationId xmlns:a16="http://schemas.microsoft.com/office/drawing/2014/main" id="{3DE278FC-1AE9-486E-B833-8323956D36B8}"/>
                    </a:ext>
                  </a:extLst>
                </p:cNvPr>
                <p:cNvSpPr txBox="1"/>
                <p:nvPr/>
              </p:nvSpPr>
              <p:spPr>
                <a:xfrm>
                  <a:off x="8632976" y="2339411"/>
                  <a:ext cx="2885924" cy="1850641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/>
                <a:p>
                  <a:pPr marR="0" lvl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100000"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cs typeface="+mn-ea"/>
                      <a:sym typeface="+mn-lt"/>
                    </a:rPr>
                    <a:t>对不同协议（如 TCP、UDP）进行分析，判断是否存在不必要或潜在危险的协议使用情况。</a:t>
                  </a:r>
                  <a:endParaRPr lang="en-US" dirty="0"/>
                </a:p>
              </p:txBody>
            </p:sp>
            <p:sp>
              <p:nvSpPr>
                <p:cNvPr id="19" name="Bullet3">
                  <a:extLst>
                    <a:ext uri="{FF2B5EF4-FFF2-40B4-BE49-F238E27FC236}">
                      <a16:creationId xmlns:a16="http://schemas.microsoft.com/office/drawing/2014/main" id="{D44E2256-EC05-15E9-3EB0-BCEADF1120F9}"/>
                    </a:ext>
                  </a:extLst>
                </p:cNvPr>
                <p:cNvSpPr txBox="1"/>
                <p:nvPr/>
              </p:nvSpPr>
              <p:spPr>
                <a:xfrm>
                  <a:off x="8632976" y="1869481"/>
                  <a:ext cx="2885924" cy="461485"/>
                </a:xfrm>
                <a:prstGeom prst="rect">
                  <a:avLst/>
                </a:prstGeom>
                <a:noFill/>
              </p:spPr>
              <p:txBody>
                <a:bodyPr wrap="square" rtlCol="0" anchor="ctr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分析连接协议</a:t>
                  </a:r>
                  <a:endParaRPr lang="en-US" dirty="0"/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90F7655A-A7BC-8D1C-D49E-0DA3B331526B}"/>
                  </a:ext>
                </a:extLst>
              </p:cNvPr>
              <p:cNvGrpSpPr/>
              <p:nvPr/>
            </p:nvGrpSpPr>
            <p:grpSpPr>
              <a:xfrm>
                <a:off x="8036278" y="3813528"/>
                <a:ext cx="3482622" cy="2320571"/>
                <a:chOff x="8036278" y="3295301"/>
                <a:chExt cx="3482622" cy="2320571"/>
              </a:xfrm>
            </p:grpSpPr>
            <p:sp>
              <p:nvSpPr>
                <p:cNvPr id="14" name="Number4">
                  <a:extLst>
                    <a:ext uri="{FF2B5EF4-FFF2-40B4-BE49-F238E27FC236}">
                      <a16:creationId xmlns:a16="http://schemas.microsoft.com/office/drawing/2014/main" id="{B284ED21-54C7-3A41-C1FE-EA52528AEEE3}"/>
                    </a:ext>
                  </a:extLst>
                </p:cNvPr>
                <p:cNvSpPr/>
                <p:nvPr/>
              </p:nvSpPr>
              <p:spPr>
                <a:xfrm>
                  <a:off x="8036278" y="3295301"/>
                  <a:ext cx="540000" cy="540000"/>
                </a:xfrm>
                <a:prstGeom prst="ellipse">
                  <a:avLst/>
                </a:prstGeom>
                <a:solidFill>
                  <a:schemeClr val="accent1"/>
                </a:solidFill>
                <a:ln w="57150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none" lIns="91440" tIns="45720" rIns="91440" bIns="45720" numCol="1" spcCol="0" rtlCol="0" fromWordArt="0" anchor="ctr" anchorCtr="0" forceAA="0" compatLnSpc="1">
                  <a:normAutofit fontScale="62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3765">
                    <a:lnSpc>
                      <a:spcPct val="120000"/>
                    </a:lnSpc>
                  </a:pPr>
                  <a:r>
                    <a:rPr lang="en-GB" altLang="zh-CN" sz="2800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4</a:t>
                  </a:r>
                  <a:endParaRPr lang="zh-CN" altLang="en-US" sz="2800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Text4">
                  <a:extLst>
                    <a:ext uri="{FF2B5EF4-FFF2-40B4-BE49-F238E27FC236}">
                      <a16:creationId xmlns:a16="http://schemas.microsoft.com/office/drawing/2014/main" id="{A2ECEEE5-1B71-A162-1378-F863F5FA8DA9}"/>
                    </a:ext>
                  </a:extLst>
                </p:cNvPr>
                <p:cNvSpPr txBox="1"/>
                <p:nvPr/>
              </p:nvSpPr>
              <p:spPr>
                <a:xfrm>
                  <a:off x="8632976" y="3765231"/>
                  <a:ext cx="2885924" cy="1850641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/>
                <a:p>
                  <a:pPr marR="0" lvl="0" defTabSz="913765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100000"/>
                    <a:defRPr/>
                  </a:pPr>
                  <a:r>
                    <a:rPr kumimoji="0" lang="zh-CN" altLang="en-US" sz="120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cs typeface="+mn-ea"/>
                      <a:sym typeface="+mn-lt"/>
                    </a:rPr>
                    <a:t>结合任务管理器或进程工具，定位与 Netstat 发现的可疑连接相关联的进程，评估其合法性。</a:t>
                  </a:r>
                  <a:endParaRPr lang="en-US" dirty="0"/>
                </a:p>
              </p:txBody>
            </p:sp>
            <p:sp>
              <p:nvSpPr>
                <p:cNvPr id="16" name="Bullet4">
                  <a:extLst>
                    <a:ext uri="{FF2B5EF4-FFF2-40B4-BE49-F238E27FC236}">
                      <a16:creationId xmlns:a16="http://schemas.microsoft.com/office/drawing/2014/main" id="{D4D054B7-ED9D-FFA4-51EA-CAA27AF11473}"/>
                    </a:ext>
                  </a:extLst>
                </p:cNvPr>
                <p:cNvSpPr txBox="1"/>
                <p:nvPr/>
              </p:nvSpPr>
              <p:spPr>
                <a:xfrm>
                  <a:off x="8632976" y="3295301"/>
                  <a:ext cx="2885924" cy="461485"/>
                </a:xfrm>
                <a:prstGeom prst="rect">
                  <a:avLst/>
                </a:prstGeom>
                <a:noFill/>
              </p:spPr>
              <p:txBody>
                <a:bodyPr wrap="square" rtlCol="0" anchor="ctr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定位可疑进程</a:t>
                  </a:r>
                  <a:endParaRPr lang="en-US" dirty="0"/>
                </a:p>
              </p:txBody>
            </p:sp>
          </p:grpSp>
        </p:grpSp>
        <p:sp>
          <p:nvSpPr>
            <p:cNvPr id="6" name="PictureMisc1">
              <a:extLst>
                <a:ext uri="{FF2B5EF4-FFF2-40B4-BE49-F238E27FC236}">
                  <a16:creationId xmlns:a16="http://schemas.microsoft.com/office/drawing/2014/main" id="{236C1ED5-A947-0CD6-25F4-FAD297C0CA27}"/>
                </a:ext>
              </a:extLst>
            </p:cNvPr>
            <p:cNvSpPr>
              <a:spLocks/>
            </p:cNvSpPr>
            <p:nvPr/>
          </p:nvSpPr>
          <p:spPr>
            <a:xfrm>
              <a:off x="660400" y="2485291"/>
              <a:ext cx="3496725" cy="3648809"/>
            </a:xfrm>
            <a:prstGeom prst="round2SameRect">
              <a:avLst>
                <a:gd name="adj1" fmla="val 7950"/>
                <a:gd name="adj2" fmla="val 0"/>
              </a:avLst>
            </a:prstGeom>
            <a:blipFill>
              <a:blip r:embed="rId3"/>
              <a:srcRect/>
              <a:stretch>
                <a:fillRect l="-43095" r="-43095"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4463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4294967294"/>
          <p:cNvSpPr txBox="1">
            <a:spLocks/>
          </p:cNvSpPr>
          <p:nvPr/>
        </p:nvSpPr>
        <p:spPr>
          <a:xfrm>
            <a:off x="171885" y="153639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Netstat</a:t>
            </a:r>
            <a:r>
              <a:rPr lang="en-US" dirty="0" smtClean="0"/>
              <a:t> </a:t>
            </a:r>
            <a:r>
              <a:rPr lang="zh-CN" altLang="en-US" dirty="0" smtClean="0"/>
              <a:t>命令的优化与改进</a:t>
            </a:r>
            <a:endParaRPr lang="zh-CN" altLang="en-US" dirty="0"/>
          </a:p>
        </p:txBody>
      </p:sp>
      <p:grpSp>
        <p:nvGrpSpPr>
          <p:cNvPr id="4" name="1c1905e9-49b8-4754-b30f-d57e9b004478.source.4.zh-Hans.pptx">
            <a:extLst>
              <a:ext uri="{FF2B5EF4-FFF2-40B4-BE49-F238E27FC236}">
                <a16:creationId xmlns:a16="http://schemas.microsoft.com/office/drawing/2014/main" id="{F780766D-65A7-4C69-2EF9-519E37DE1B15}"/>
              </a:ext>
            </a:extLst>
          </p:cNvPr>
          <p:cNvGrpSpPr/>
          <p:nvPr/>
        </p:nvGrpSpPr>
        <p:grpSpPr>
          <a:xfrm>
            <a:off x="171884" y="868760"/>
            <a:ext cx="8972115" cy="5231415"/>
            <a:chOff x="660400" y="1130300"/>
            <a:chExt cx="10858501" cy="5003800"/>
          </a:xfrm>
        </p:grpSpPr>
        <p:sp>
          <p:nvSpPr>
            <p:cNvPr id="6" name="PictureMisc1">
              <a:extLst>
                <a:ext uri="{FF2B5EF4-FFF2-40B4-BE49-F238E27FC236}">
                  <a16:creationId xmlns:a16="http://schemas.microsoft.com/office/drawing/2014/main" id="{EAA094FC-9BC0-6CDB-C7DD-E787B7E2DC15}"/>
                </a:ext>
              </a:extLst>
            </p:cNvPr>
            <p:cNvSpPr/>
            <p:nvPr/>
          </p:nvSpPr>
          <p:spPr>
            <a:xfrm>
              <a:off x="6388101" y="1130300"/>
              <a:ext cx="5130800" cy="5003799"/>
            </a:xfrm>
            <a:prstGeom prst="rect">
              <a:avLst/>
            </a:prstGeom>
            <a:blipFill>
              <a:blip r:embed="rId3"/>
              <a:stretch>
                <a:fillRect l="-37007" r="-37007"/>
              </a:stretch>
            </a:blip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grpSp>
          <p:nvGrpSpPr>
            <p:cNvPr id="7" name="ïşḻîďé">
              <a:extLst>
                <a:ext uri="{FF2B5EF4-FFF2-40B4-BE49-F238E27FC236}">
                  <a16:creationId xmlns:a16="http://schemas.microsoft.com/office/drawing/2014/main" id="{3F3C78E9-E954-2D21-917D-10CCF6BAE1B8}"/>
                </a:ext>
              </a:extLst>
            </p:cNvPr>
            <p:cNvGrpSpPr/>
            <p:nvPr/>
          </p:nvGrpSpPr>
          <p:grpSpPr>
            <a:xfrm>
              <a:off x="660400" y="1130300"/>
              <a:ext cx="5634894" cy="1129917"/>
              <a:chOff x="6414405" y="1205821"/>
              <a:chExt cx="5634894" cy="1112863"/>
            </a:xfrm>
          </p:grpSpPr>
          <p:grpSp>
            <p:nvGrpSpPr>
              <p:cNvPr id="24" name="ïSḻíďe">
                <a:extLst>
                  <a:ext uri="{FF2B5EF4-FFF2-40B4-BE49-F238E27FC236}">
                    <a16:creationId xmlns:a16="http://schemas.microsoft.com/office/drawing/2014/main" id="{616C869F-E1F8-7BC5-196F-539196863EBC}"/>
                  </a:ext>
                </a:extLst>
              </p:cNvPr>
              <p:cNvGrpSpPr/>
              <p:nvPr/>
            </p:nvGrpSpPr>
            <p:grpSpPr>
              <a:xfrm>
                <a:off x="7251372" y="1205821"/>
                <a:ext cx="4797927" cy="1112863"/>
                <a:chOff x="2492017" y="2761713"/>
                <a:chExt cx="4797927" cy="1112863"/>
              </a:xfrm>
            </p:grpSpPr>
            <p:sp>
              <p:nvSpPr>
                <p:cNvPr id="26" name="Bullet1">
                  <a:extLst>
                    <a:ext uri="{FF2B5EF4-FFF2-40B4-BE49-F238E27FC236}">
                      <a16:creationId xmlns:a16="http://schemas.microsoft.com/office/drawing/2014/main" id="{44A04AF2-5C42-48AA-5B2B-2F367D75494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492017" y="2761713"/>
                  <a:ext cx="4797927" cy="41538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参数优化技巧</a:t>
                  </a:r>
                  <a:endParaRPr lang="en-US" dirty="0"/>
                </a:p>
              </p:txBody>
            </p:sp>
            <p:sp>
              <p:nvSpPr>
                <p:cNvPr id="27" name="Text1">
                  <a:extLst>
                    <a:ext uri="{FF2B5EF4-FFF2-40B4-BE49-F238E27FC236}">
                      <a16:creationId xmlns:a16="http://schemas.microsoft.com/office/drawing/2014/main" id="{C1690509-D726-1224-D528-6269C3EAAD7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492018" y="3182773"/>
                  <a:ext cx="4797926" cy="69180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 err="1">
                      <a:solidFill>
                        <a:schemeClr val="tx1"/>
                      </a:solidFill>
                      <a:cs typeface="+mn-ea"/>
                      <a:sym typeface="+mn-lt"/>
                    </a:rPr>
                    <a:t>针对 Netstat 命令常用参数进行优化，通过合理选择参数组合提升命令执行效率和准确性，减少冗余信息输出。</a:t>
                  </a:r>
                  <a:endParaRPr lang="en-US" dirty="0"/>
                </a:p>
              </p:txBody>
            </p:sp>
          </p:grpSp>
          <p:sp>
            <p:nvSpPr>
              <p:cNvPr id="25" name="Number1">
                <a:extLst>
                  <a:ext uri="{FF2B5EF4-FFF2-40B4-BE49-F238E27FC236}">
                    <a16:creationId xmlns:a16="http://schemas.microsoft.com/office/drawing/2014/main" id="{10C4230A-2E01-C04B-5FD3-8FAD765889FD}"/>
                  </a:ext>
                </a:extLst>
              </p:cNvPr>
              <p:cNvSpPr txBox="1"/>
              <p:nvPr/>
            </p:nvSpPr>
            <p:spPr>
              <a:xfrm>
                <a:off x="6414405" y="1205821"/>
                <a:ext cx="813043" cy="599017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kumimoji="1" lang="en-US" altLang="zh-CN" sz="28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1</a:t>
                </a:r>
                <a:endParaRPr kumimoji="1" lang="zh-CN" altLang="en-US" sz="28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iš1îḋê">
              <a:extLst>
                <a:ext uri="{FF2B5EF4-FFF2-40B4-BE49-F238E27FC236}">
                  <a16:creationId xmlns:a16="http://schemas.microsoft.com/office/drawing/2014/main" id="{CA8AA272-163F-6429-0AB0-06849C1222D8}"/>
                </a:ext>
              </a:extLst>
            </p:cNvPr>
            <p:cNvGrpSpPr/>
            <p:nvPr/>
          </p:nvGrpSpPr>
          <p:grpSpPr>
            <a:xfrm>
              <a:off x="660400" y="2421594"/>
              <a:ext cx="5634894" cy="1129917"/>
              <a:chOff x="6414405" y="1205821"/>
              <a:chExt cx="5634894" cy="1112863"/>
            </a:xfrm>
          </p:grpSpPr>
          <p:grpSp>
            <p:nvGrpSpPr>
              <p:cNvPr id="20" name="iṡḷîḑé">
                <a:extLst>
                  <a:ext uri="{FF2B5EF4-FFF2-40B4-BE49-F238E27FC236}">
                    <a16:creationId xmlns:a16="http://schemas.microsoft.com/office/drawing/2014/main" id="{C957F5F6-6557-7A46-22F8-9FB9C7E89FD9}"/>
                  </a:ext>
                </a:extLst>
              </p:cNvPr>
              <p:cNvGrpSpPr/>
              <p:nvPr/>
            </p:nvGrpSpPr>
            <p:grpSpPr>
              <a:xfrm>
                <a:off x="7251372" y="1205821"/>
                <a:ext cx="4797927" cy="1112863"/>
                <a:chOff x="2492017" y="2761713"/>
                <a:chExt cx="4797927" cy="1112863"/>
              </a:xfrm>
            </p:grpSpPr>
            <p:sp>
              <p:nvSpPr>
                <p:cNvPr id="22" name="Bullet2">
                  <a:extLst>
                    <a:ext uri="{FF2B5EF4-FFF2-40B4-BE49-F238E27FC236}">
                      <a16:creationId xmlns:a16="http://schemas.microsoft.com/office/drawing/2014/main" id="{6013C30B-AF39-254C-FEDB-F9A8F265EDE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492017" y="2761713"/>
                  <a:ext cx="4797927" cy="41538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数据过滤方法</a:t>
                  </a:r>
                  <a:endParaRPr lang="en-US" dirty="0"/>
                </a:p>
              </p:txBody>
            </p:sp>
            <p:sp>
              <p:nvSpPr>
                <p:cNvPr id="23" name="Text2">
                  <a:extLst>
                    <a:ext uri="{FF2B5EF4-FFF2-40B4-BE49-F238E27FC236}">
                      <a16:creationId xmlns:a16="http://schemas.microsoft.com/office/drawing/2014/main" id="{8E69F8B4-6C5B-1FEB-6F77-7442DB0B709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492018" y="3182773"/>
                  <a:ext cx="4797926" cy="69180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使用数据过滤技术筛选关键信息，结合管道符和 grep 等工具精简输出内容，从而提高分析效率并降低复杂度。</a:t>
                  </a:r>
                  <a:endParaRPr lang="en-US" dirty="0"/>
                </a:p>
              </p:txBody>
            </p:sp>
          </p:grpSp>
          <p:sp>
            <p:nvSpPr>
              <p:cNvPr id="21" name="Number2">
                <a:extLst>
                  <a:ext uri="{FF2B5EF4-FFF2-40B4-BE49-F238E27FC236}">
                    <a16:creationId xmlns:a16="http://schemas.microsoft.com/office/drawing/2014/main" id="{1352E7F9-2ACB-C05F-E564-7E41BE6BDC38}"/>
                  </a:ext>
                </a:extLst>
              </p:cNvPr>
              <p:cNvSpPr txBox="1"/>
              <p:nvPr/>
            </p:nvSpPr>
            <p:spPr>
              <a:xfrm>
                <a:off x="6414405" y="1205821"/>
                <a:ext cx="813043" cy="599017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kumimoji="1" lang="en-US" altLang="zh-CN" sz="28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2</a:t>
                </a:r>
                <a:endParaRPr kumimoji="1" lang="zh-CN" altLang="en-US" sz="28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ïśļiḋê">
              <a:extLst>
                <a:ext uri="{FF2B5EF4-FFF2-40B4-BE49-F238E27FC236}">
                  <a16:creationId xmlns:a16="http://schemas.microsoft.com/office/drawing/2014/main" id="{4698CF85-A9C5-E447-2DE7-771DF6C71D84}"/>
                </a:ext>
              </a:extLst>
            </p:cNvPr>
            <p:cNvGrpSpPr/>
            <p:nvPr/>
          </p:nvGrpSpPr>
          <p:grpSpPr>
            <a:xfrm>
              <a:off x="660400" y="3712888"/>
              <a:ext cx="5634894" cy="1129917"/>
              <a:chOff x="6414405" y="1205821"/>
              <a:chExt cx="5634894" cy="1112863"/>
            </a:xfrm>
          </p:grpSpPr>
          <p:grpSp>
            <p:nvGrpSpPr>
              <p:cNvPr id="16" name="iṧḻiḍé">
                <a:extLst>
                  <a:ext uri="{FF2B5EF4-FFF2-40B4-BE49-F238E27FC236}">
                    <a16:creationId xmlns:a16="http://schemas.microsoft.com/office/drawing/2014/main" id="{759DE6B2-AD08-4C57-D009-DE7C7EAB8D24}"/>
                  </a:ext>
                </a:extLst>
              </p:cNvPr>
              <p:cNvGrpSpPr/>
              <p:nvPr/>
            </p:nvGrpSpPr>
            <p:grpSpPr>
              <a:xfrm>
                <a:off x="7251372" y="1205821"/>
                <a:ext cx="4797927" cy="1112863"/>
                <a:chOff x="2492017" y="2761713"/>
                <a:chExt cx="4797927" cy="1112863"/>
              </a:xfrm>
            </p:grpSpPr>
            <p:sp>
              <p:nvSpPr>
                <p:cNvPr id="18" name="Bullet3">
                  <a:extLst>
                    <a:ext uri="{FF2B5EF4-FFF2-40B4-BE49-F238E27FC236}">
                      <a16:creationId xmlns:a16="http://schemas.microsoft.com/office/drawing/2014/main" id="{B0131395-FA9F-A0A6-3B42-07340C26C58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492017" y="2761713"/>
                  <a:ext cx="4797927" cy="41538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性能改进策略</a:t>
                  </a:r>
                  <a:endParaRPr lang="en-US" dirty="0"/>
                </a:p>
              </p:txBody>
            </p:sp>
            <p:sp>
              <p:nvSpPr>
                <p:cNvPr id="19" name="Text3">
                  <a:extLst>
                    <a:ext uri="{FF2B5EF4-FFF2-40B4-BE49-F238E27FC236}">
                      <a16:creationId xmlns:a16="http://schemas.microsoft.com/office/drawing/2014/main" id="{77962F08-D8DC-2037-47D3-69ECD526DE5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492018" y="3182773"/>
                  <a:ext cx="4797926" cy="69180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探讨如何通过系统配置调整或替代工具（如 ss 命令）进一步提升 Netstat 的性能表现，满足高负载环境需求。</a:t>
                  </a:r>
                  <a:endParaRPr lang="en-US" dirty="0"/>
                </a:p>
              </p:txBody>
            </p:sp>
          </p:grpSp>
          <p:sp>
            <p:nvSpPr>
              <p:cNvPr id="17" name="Number3">
                <a:extLst>
                  <a:ext uri="{FF2B5EF4-FFF2-40B4-BE49-F238E27FC236}">
                    <a16:creationId xmlns:a16="http://schemas.microsoft.com/office/drawing/2014/main" id="{42C68047-7338-0C2F-34E1-07A42FE5878F}"/>
                  </a:ext>
                </a:extLst>
              </p:cNvPr>
              <p:cNvSpPr txBox="1"/>
              <p:nvPr/>
            </p:nvSpPr>
            <p:spPr>
              <a:xfrm>
                <a:off x="6414405" y="1205821"/>
                <a:ext cx="813043" cy="599017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kumimoji="1" lang="en-US" altLang="zh-CN" sz="28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3</a:t>
                </a:r>
                <a:endParaRPr kumimoji="1" lang="zh-CN" altLang="en-US" sz="28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iṥľïďe">
              <a:extLst>
                <a:ext uri="{FF2B5EF4-FFF2-40B4-BE49-F238E27FC236}">
                  <a16:creationId xmlns:a16="http://schemas.microsoft.com/office/drawing/2014/main" id="{5906C0B2-2781-98C9-BFA4-AC52EC31CA28}"/>
                </a:ext>
              </a:extLst>
            </p:cNvPr>
            <p:cNvGrpSpPr/>
            <p:nvPr/>
          </p:nvGrpSpPr>
          <p:grpSpPr>
            <a:xfrm>
              <a:off x="660400" y="5004183"/>
              <a:ext cx="5634894" cy="1129917"/>
              <a:chOff x="6414405" y="1205821"/>
              <a:chExt cx="5634894" cy="1112863"/>
            </a:xfrm>
          </p:grpSpPr>
          <p:grpSp>
            <p:nvGrpSpPr>
              <p:cNvPr id="12" name="iṧlîḋe">
                <a:extLst>
                  <a:ext uri="{FF2B5EF4-FFF2-40B4-BE49-F238E27FC236}">
                    <a16:creationId xmlns:a16="http://schemas.microsoft.com/office/drawing/2014/main" id="{40725691-344A-9967-5FF9-539ACB432DD3}"/>
                  </a:ext>
                </a:extLst>
              </p:cNvPr>
              <p:cNvGrpSpPr/>
              <p:nvPr/>
            </p:nvGrpSpPr>
            <p:grpSpPr>
              <a:xfrm>
                <a:off x="7251372" y="1205821"/>
                <a:ext cx="4797927" cy="1112863"/>
                <a:chOff x="2492017" y="2761713"/>
                <a:chExt cx="4797927" cy="1112863"/>
              </a:xfrm>
            </p:grpSpPr>
            <p:sp>
              <p:nvSpPr>
                <p:cNvPr id="14" name="Bullet4">
                  <a:extLst>
                    <a:ext uri="{FF2B5EF4-FFF2-40B4-BE49-F238E27FC236}">
                      <a16:creationId xmlns:a16="http://schemas.microsoft.com/office/drawing/2014/main" id="{201AADDB-0FC1-A232-CA19-2C76E0A148F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492017" y="2761713"/>
                  <a:ext cx="4797927" cy="41538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实际应用场景</a:t>
                  </a:r>
                  <a:endParaRPr lang="en-US" dirty="0"/>
                </a:p>
              </p:txBody>
            </p:sp>
            <p:sp>
              <p:nvSpPr>
                <p:cNvPr id="15" name="Text4">
                  <a:extLst>
                    <a:ext uri="{FF2B5EF4-FFF2-40B4-BE49-F238E27FC236}">
                      <a16:creationId xmlns:a16="http://schemas.microsoft.com/office/drawing/2014/main" id="{6AA98FC1-E2BA-E680-594B-F427BD2B653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492018" y="3182773"/>
                  <a:ext cx="4797926" cy="69180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结合实际案例说明优化后的 Netstat 命令在日常网络管理中的应用价值，帮助用户快速定位问题并提高工作效率。</a:t>
                  </a:r>
                  <a:endParaRPr lang="en-US" dirty="0"/>
                </a:p>
              </p:txBody>
            </p:sp>
          </p:grpSp>
          <p:sp>
            <p:nvSpPr>
              <p:cNvPr id="13" name="Number4">
                <a:extLst>
                  <a:ext uri="{FF2B5EF4-FFF2-40B4-BE49-F238E27FC236}">
                    <a16:creationId xmlns:a16="http://schemas.microsoft.com/office/drawing/2014/main" id="{7F7EA4BB-624F-4852-2571-3C062F0AF521}"/>
                  </a:ext>
                </a:extLst>
              </p:cNvPr>
              <p:cNvSpPr txBox="1"/>
              <p:nvPr/>
            </p:nvSpPr>
            <p:spPr>
              <a:xfrm>
                <a:off x="6414405" y="1205821"/>
                <a:ext cx="813043" cy="599017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kumimoji="1" lang="en-US" altLang="zh-CN" sz="28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4</a:t>
                </a:r>
                <a:endParaRPr kumimoji="1" lang="zh-CN" altLang="en-US" sz="28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1" name="Title">
              <a:extLst>
                <a:ext uri="{FF2B5EF4-FFF2-40B4-BE49-F238E27FC236}">
                  <a16:creationId xmlns:a16="http://schemas.microsoft.com/office/drawing/2014/main" id="{0D721A5C-EC1C-AEC8-6D63-0FC374E32159}"/>
                </a:ext>
              </a:extLst>
            </p:cNvPr>
            <p:cNvSpPr/>
            <p:nvPr/>
          </p:nvSpPr>
          <p:spPr>
            <a:xfrm>
              <a:off x="6388100" y="3072302"/>
              <a:ext cx="5130799" cy="1119795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defTabSz="913765">
                <a:buSzPct val="25000"/>
              </a:pPr>
              <a:r>
                <a:rPr lang="zh-CN" altLang="en-US" sz="2400" b="1" dirty="0">
                  <a:solidFill>
                    <a:schemeClr val="tx1"/>
                  </a:solidFill>
                  <a:cs typeface="+mn-ea"/>
                  <a:sym typeface="+mn-lt"/>
                </a:rPr>
                <a:t>提高 Netstat 命令的效率与准确性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88356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grpSp>
        <p:nvGrpSpPr>
          <p:cNvPr id="3" name="组合 2"/>
          <p:cNvGrpSpPr/>
          <p:nvPr/>
        </p:nvGrpSpPr>
        <p:grpSpPr>
          <a:xfrm>
            <a:off x="173188" y="1097860"/>
            <a:ext cx="8765540" cy="4918075"/>
            <a:chOff x="3080" y="1785"/>
            <a:chExt cx="13242" cy="7430"/>
          </a:xfrm>
        </p:grpSpPr>
        <p:sp>
          <p:nvSpPr>
            <p:cNvPr id="4" name="矩形 3"/>
            <p:cNvSpPr/>
            <p:nvPr/>
          </p:nvSpPr>
          <p:spPr>
            <a:xfrm>
              <a:off x="3080" y="17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280" y="19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70593" y="1925356"/>
            <a:ext cx="7038340" cy="2966047"/>
            <a:chOff x="4037" y="2920"/>
            <a:chExt cx="11084" cy="4171"/>
          </a:xfrm>
        </p:grpSpPr>
        <p:sp>
          <p:nvSpPr>
            <p:cNvPr id="7" name="文本框 6"/>
            <p:cNvSpPr txBox="1"/>
            <p:nvPr/>
          </p:nvSpPr>
          <p:spPr>
            <a:xfrm>
              <a:off x="6589" y="2920"/>
              <a:ext cx="5979" cy="1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PART </a:t>
              </a:r>
              <a:r>
                <a:rPr lang="en-US" altLang="zh-CN" sz="6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05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71" y="4456"/>
              <a:ext cx="10432" cy="14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6200" b="1" dirty="0" err="1" smtClean="0">
                  <a:solidFill>
                    <a:srgbClr val="6E8C89"/>
                  </a:solidFill>
                  <a:cs typeface="+mn-ea"/>
                  <a:sym typeface="+mn-lt"/>
                </a:rPr>
                <a:t>Nslookup</a:t>
              </a:r>
              <a:r>
                <a:rPr lang="en-US" altLang="zh-CN" sz="62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 </a:t>
              </a:r>
              <a:r>
                <a:rPr lang="zh-CN" altLang="en-US" sz="62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命令详解</a:t>
              </a:r>
              <a:endParaRPr lang="zh-CN" altLang="en-US" sz="6200" b="1" dirty="0">
                <a:solidFill>
                  <a:srgbClr val="6E8C89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037" y="6501"/>
              <a:ext cx="11084" cy="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查询</a:t>
              </a:r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DNS</a:t>
              </a:r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信息，解决域名解析问题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938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71885" y="166165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Nslookup</a:t>
            </a:r>
            <a:r>
              <a:rPr lang="en-US" dirty="0" smtClean="0"/>
              <a:t> </a:t>
            </a:r>
            <a:r>
              <a:rPr lang="zh-CN" altLang="en-US" dirty="0" smtClean="0"/>
              <a:t>命令的基础功能</a:t>
            </a:r>
            <a:endParaRPr lang="zh-CN" altLang="en-US" dirty="0"/>
          </a:p>
        </p:txBody>
      </p:sp>
      <p:grpSp>
        <p:nvGrpSpPr>
          <p:cNvPr id="4" name="66e78ab9-a152-4817-ab8c-d2edbbc5400e.source.5.zh-Hans.pptx">
            <a:extLst>
              <a:ext uri="{FF2B5EF4-FFF2-40B4-BE49-F238E27FC236}">
                <a16:creationId xmlns:a16="http://schemas.microsoft.com/office/drawing/2014/main" id="{B96EB272-9A26-F756-1AAC-4229A2FDB327}"/>
              </a:ext>
            </a:extLst>
          </p:cNvPr>
          <p:cNvGrpSpPr/>
          <p:nvPr/>
        </p:nvGrpSpPr>
        <p:grpSpPr>
          <a:xfrm>
            <a:off x="171885" y="839245"/>
            <a:ext cx="8972115" cy="5523978"/>
            <a:chOff x="658813" y="1125538"/>
            <a:chExt cx="11533187" cy="5008562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5E4052CF-72DB-1D5A-A910-B59964207C52}"/>
                </a:ext>
              </a:extLst>
            </p:cNvPr>
            <p:cNvGrpSpPr/>
            <p:nvPr/>
          </p:nvGrpSpPr>
          <p:grpSpPr>
            <a:xfrm>
              <a:off x="660399" y="1829531"/>
              <a:ext cx="3900311" cy="1267858"/>
              <a:chOff x="660399" y="1829531"/>
              <a:chExt cx="3900311" cy="1267858"/>
            </a:xfrm>
          </p:grpSpPr>
          <p:sp>
            <p:nvSpPr>
              <p:cNvPr id="24" name="Shape1">
                <a:extLst>
                  <a:ext uri="{FF2B5EF4-FFF2-40B4-BE49-F238E27FC236}">
                    <a16:creationId xmlns:a16="http://schemas.microsoft.com/office/drawing/2014/main" id="{AEEC7E37-19DF-7D40-9E22-55896D38A66A}"/>
                  </a:ext>
                </a:extLst>
              </p:cNvPr>
              <p:cNvSpPr/>
              <p:nvPr/>
            </p:nvSpPr>
            <p:spPr>
              <a:xfrm>
                <a:off x="660400" y="1829531"/>
                <a:ext cx="261737" cy="72000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Text1">
                <a:extLst>
                  <a:ext uri="{FF2B5EF4-FFF2-40B4-BE49-F238E27FC236}">
                    <a16:creationId xmlns:a16="http://schemas.microsoft.com/office/drawing/2014/main" id="{38C68AEF-491F-D8EA-0298-9595BD9ABD38}"/>
                  </a:ext>
                </a:extLst>
              </p:cNvPr>
              <p:cNvSpPr/>
              <p:nvPr/>
            </p:nvSpPr>
            <p:spPr bwMode="auto">
              <a:xfrm>
                <a:off x="660399" y="2289127"/>
                <a:ext cx="3900311" cy="8082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使用Nslookup命令查询域名对应的IP地址，掌握基本语法和操作步骤，了解如何解析域名到IP的映射关系。</a:t>
                </a:r>
                <a:endParaRPr lang="en-US" dirty="0"/>
              </a:p>
            </p:txBody>
          </p:sp>
          <p:sp>
            <p:nvSpPr>
              <p:cNvPr id="26" name="Bullet1">
                <a:extLst>
                  <a:ext uri="{FF2B5EF4-FFF2-40B4-BE49-F238E27FC236}">
                    <a16:creationId xmlns:a16="http://schemas.microsoft.com/office/drawing/2014/main" id="{C5EDBE79-94B0-5A54-B706-7DE723D08E81}"/>
                  </a:ext>
                </a:extLst>
              </p:cNvPr>
              <p:cNvSpPr txBox="1"/>
              <p:nvPr/>
            </p:nvSpPr>
            <p:spPr bwMode="auto">
              <a:xfrm>
                <a:off x="660399" y="1901531"/>
                <a:ext cx="3900311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b="1" dirty="0">
                    <a:cs typeface="+mn-ea"/>
                    <a:sym typeface="+mn-lt"/>
                  </a:rPr>
                  <a:t>查询域名IP</a:t>
                </a:r>
                <a:endParaRPr lang="en-US" dirty="0"/>
              </a:p>
            </p:txBody>
          </p:sp>
        </p:grpSp>
        <p:sp>
          <p:nvSpPr>
            <p:cNvPr id="6" name="Title">
              <a:extLst>
                <a:ext uri="{FF2B5EF4-FFF2-40B4-BE49-F238E27FC236}">
                  <a16:creationId xmlns:a16="http://schemas.microsoft.com/office/drawing/2014/main" id="{9FF70F6F-436B-04BA-BCD7-C8DE3DAF9F89}"/>
                </a:ext>
              </a:extLst>
            </p:cNvPr>
            <p:cNvSpPr txBox="1"/>
            <p:nvPr/>
          </p:nvSpPr>
          <p:spPr>
            <a:xfrm>
              <a:off x="658813" y="1125538"/>
              <a:ext cx="7236000" cy="563562"/>
            </a:xfrm>
            <a:prstGeom prst="rect">
              <a:avLst/>
            </a:prstGeom>
            <a:noFill/>
          </p:spPr>
          <p:txBody>
            <a:bodyPr vert="horz" wrap="square" rtlCol="0" anchor="ctr" anchorCtr="0">
              <a:normAutofit/>
            </a:bodyPr>
            <a:lstStyle/>
            <a:p>
              <a:r>
                <a:rPr lang="zh-CN" altLang="en-US" sz="2400" b="1" dirty="0">
                  <a:cs typeface="+mn-ea"/>
                  <a:sym typeface="+mn-lt"/>
                </a:rPr>
                <a:t>学习如何查询域名的 IP 地址</a:t>
              </a:r>
              <a:endParaRPr lang="en-US" dirty="0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3D0584CB-C249-9812-57A7-6E94ADCE96AF}"/>
                </a:ext>
              </a:extLst>
            </p:cNvPr>
            <p:cNvGrpSpPr/>
            <p:nvPr/>
          </p:nvGrpSpPr>
          <p:grpSpPr>
            <a:xfrm>
              <a:off x="660399" y="3347887"/>
              <a:ext cx="3900311" cy="1267858"/>
              <a:chOff x="660399" y="3347887"/>
              <a:chExt cx="3900311" cy="1267858"/>
            </a:xfrm>
          </p:grpSpPr>
          <p:sp>
            <p:nvSpPr>
              <p:cNvPr id="21" name="Shape2">
                <a:extLst>
                  <a:ext uri="{FF2B5EF4-FFF2-40B4-BE49-F238E27FC236}">
                    <a16:creationId xmlns:a16="http://schemas.microsoft.com/office/drawing/2014/main" id="{B422946E-E6AD-12EE-3C72-B26CFA481462}"/>
                  </a:ext>
                </a:extLst>
              </p:cNvPr>
              <p:cNvSpPr/>
              <p:nvPr/>
            </p:nvSpPr>
            <p:spPr>
              <a:xfrm>
                <a:off x="660400" y="3347887"/>
                <a:ext cx="261737" cy="72000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" name="Text2">
                <a:extLst>
                  <a:ext uri="{FF2B5EF4-FFF2-40B4-BE49-F238E27FC236}">
                    <a16:creationId xmlns:a16="http://schemas.microsoft.com/office/drawing/2014/main" id="{F082C147-B619-D1A5-78ED-1ED224D55E1A}"/>
                  </a:ext>
                </a:extLst>
              </p:cNvPr>
              <p:cNvSpPr/>
              <p:nvPr/>
            </p:nvSpPr>
            <p:spPr bwMode="auto">
              <a:xfrm>
                <a:off x="660399" y="3807483"/>
                <a:ext cx="3900311" cy="8082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探讨Nslookup的反向查询功能，通过IP地址查找对应的域名，理解其在网络管理中的实际应用价值。</a:t>
                </a:r>
                <a:endParaRPr lang="en-US" dirty="0"/>
              </a:p>
            </p:txBody>
          </p:sp>
          <p:sp>
            <p:nvSpPr>
              <p:cNvPr id="23" name="Bullet2">
                <a:extLst>
                  <a:ext uri="{FF2B5EF4-FFF2-40B4-BE49-F238E27FC236}">
                    <a16:creationId xmlns:a16="http://schemas.microsoft.com/office/drawing/2014/main" id="{CFA68317-74B8-54D6-3778-EBAD9CB4FD04}"/>
                  </a:ext>
                </a:extLst>
              </p:cNvPr>
              <p:cNvSpPr txBox="1"/>
              <p:nvPr/>
            </p:nvSpPr>
            <p:spPr bwMode="auto">
              <a:xfrm>
                <a:off x="660399" y="3419887"/>
                <a:ext cx="3900311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b="1" dirty="0">
                    <a:cs typeface="+mn-ea"/>
                    <a:sym typeface="+mn-lt"/>
                  </a:rPr>
                  <a:t>反向查询功能</a:t>
                </a:r>
                <a:endParaRPr lang="en-US" dirty="0"/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7723ADCA-BD77-5539-CD90-81AF282393BE}"/>
                </a:ext>
              </a:extLst>
            </p:cNvPr>
            <p:cNvGrpSpPr/>
            <p:nvPr/>
          </p:nvGrpSpPr>
          <p:grpSpPr>
            <a:xfrm>
              <a:off x="660399" y="4866242"/>
              <a:ext cx="3900311" cy="1267858"/>
              <a:chOff x="660399" y="4866242"/>
              <a:chExt cx="3900311" cy="1267858"/>
            </a:xfrm>
          </p:grpSpPr>
          <p:sp>
            <p:nvSpPr>
              <p:cNvPr id="18" name="Shape3">
                <a:extLst>
                  <a:ext uri="{FF2B5EF4-FFF2-40B4-BE49-F238E27FC236}">
                    <a16:creationId xmlns:a16="http://schemas.microsoft.com/office/drawing/2014/main" id="{B42B8CA3-39F1-C876-7709-26E2BF013CB6}"/>
                  </a:ext>
                </a:extLst>
              </p:cNvPr>
              <p:cNvSpPr/>
              <p:nvPr/>
            </p:nvSpPr>
            <p:spPr>
              <a:xfrm>
                <a:off x="660400" y="4866242"/>
                <a:ext cx="261737" cy="72000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9" name="Text3">
                <a:extLst>
                  <a:ext uri="{FF2B5EF4-FFF2-40B4-BE49-F238E27FC236}">
                    <a16:creationId xmlns:a16="http://schemas.microsoft.com/office/drawing/2014/main" id="{DD950BA5-09BA-CD7D-35AE-71BD81CF3638}"/>
                  </a:ext>
                </a:extLst>
              </p:cNvPr>
              <p:cNvSpPr/>
              <p:nvPr/>
            </p:nvSpPr>
            <p:spPr bwMode="auto">
              <a:xfrm>
                <a:off x="660399" y="5325838"/>
                <a:ext cx="3900311" cy="8082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学习如何在Nslookup中指定DNS服务器进行查询，优化查询结果的准确性和速度，适应不同网络环境的需求。</a:t>
                </a:r>
                <a:endParaRPr lang="en-US" dirty="0"/>
              </a:p>
            </p:txBody>
          </p:sp>
          <p:sp>
            <p:nvSpPr>
              <p:cNvPr id="20" name="Bullet3">
                <a:extLst>
                  <a:ext uri="{FF2B5EF4-FFF2-40B4-BE49-F238E27FC236}">
                    <a16:creationId xmlns:a16="http://schemas.microsoft.com/office/drawing/2014/main" id="{5B42C8DE-1624-85BB-6EA6-30E60EBB2123}"/>
                  </a:ext>
                </a:extLst>
              </p:cNvPr>
              <p:cNvSpPr txBox="1"/>
              <p:nvPr/>
            </p:nvSpPr>
            <p:spPr bwMode="auto">
              <a:xfrm>
                <a:off x="660399" y="4938242"/>
                <a:ext cx="3900311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b="1" dirty="0">
                    <a:cs typeface="+mn-ea"/>
                    <a:sym typeface="+mn-lt"/>
                  </a:rPr>
                  <a:t>指定DNS服务器</a:t>
                </a:r>
                <a:endParaRPr lang="en-US" dirty="0"/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C5B914B5-FD79-F264-A78C-D32A8AA7A406}"/>
                </a:ext>
              </a:extLst>
            </p:cNvPr>
            <p:cNvGrpSpPr/>
            <p:nvPr/>
          </p:nvGrpSpPr>
          <p:grpSpPr>
            <a:xfrm>
              <a:off x="4701822" y="1829531"/>
              <a:ext cx="3900311" cy="1267858"/>
              <a:chOff x="4701822" y="1829531"/>
              <a:chExt cx="3900311" cy="1267858"/>
            </a:xfrm>
          </p:grpSpPr>
          <p:sp>
            <p:nvSpPr>
              <p:cNvPr id="15" name="Shape4">
                <a:extLst>
                  <a:ext uri="{FF2B5EF4-FFF2-40B4-BE49-F238E27FC236}">
                    <a16:creationId xmlns:a16="http://schemas.microsoft.com/office/drawing/2014/main" id="{0D22CB94-3C19-A3D1-E6CA-2A3864E09607}"/>
                  </a:ext>
                </a:extLst>
              </p:cNvPr>
              <p:cNvSpPr/>
              <p:nvPr/>
            </p:nvSpPr>
            <p:spPr>
              <a:xfrm>
                <a:off x="4701823" y="1829531"/>
                <a:ext cx="261737" cy="72000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Text4">
                <a:extLst>
                  <a:ext uri="{FF2B5EF4-FFF2-40B4-BE49-F238E27FC236}">
                    <a16:creationId xmlns:a16="http://schemas.microsoft.com/office/drawing/2014/main" id="{1A39E128-C091-30D0-745B-A9E1C8C3B834}"/>
                  </a:ext>
                </a:extLst>
              </p:cNvPr>
              <p:cNvSpPr/>
              <p:nvPr/>
            </p:nvSpPr>
            <p:spPr bwMode="auto">
              <a:xfrm>
                <a:off x="4701822" y="2289127"/>
                <a:ext cx="3900311" cy="8082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使用Nslookup命令查看域名的详细信息，包括MX记录、NS记录等，深入理解DNS系统的结构和功能。</a:t>
                </a:r>
                <a:endParaRPr lang="en-US" dirty="0"/>
              </a:p>
            </p:txBody>
          </p:sp>
          <p:sp>
            <p:nvSpPr>
              <p:cNvPr id="17" name="Bullet4">
                <a:extLst>
                  <a:ext uri="{FF2B5EF4-FFF2-40B4-BE49-F238E27FC236}">
                    <a16:creationId xmlns:a16="http://schemas.microsoft.com/office/drawing/2014/main" id="{1C8A60F2-2140-4FC0-0EB2-1DA60B51727D}"/>
                  </a:ext>
                </a:extLst>
              </p:cNvPr>
              <p:cNvSpPr txBox="1"/>
              <p:nvPr/>
            </p:nvSpPr>
            <p:spPr bwMode="auto">
              <a:xfrm>
                <a:off x="4701822" y="1901531"/>
                <a:ext cx="3900311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b="1" dirty="0">
                    <a:cs typeface="+mn-ea"/>
                    <a:sym typeface="+mn-lt"/>
                  </a:rPr>
                  <a:t>查看详细信息</a:t>
                </a:r>
                <a:endParaRPr lang="en-US" dirty="0"/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0DE62FEE-536F-6DE0-6A2F-AA66FA58BB6D}"/>
                </a:ext>
              </a:extLst>
            </p:cNvPr>
            <p:cNvGrpSpPr/>
            <p:nvPr/>
          </p:nvGrpSpPr>
          <p:grpSpPr>
            <a:xfrm>
              <a:off x="4701822" y="3347887"/>
              <a:ext cx="3900311" cy="1267858"/>
              <a:chOff x="4701822" y="3347887"/>
              <a:chExt cx="3900311" cy="1267858"/>
            </a:xfrm>
          </p:grpSpPr>
          <p:sp>
            <p:nvSpPr>
              <p:cNvPr id="12" name="Shape5">
                <a:extLst>
                  <a:ext uri="{FF2B5EF4-FFF2-40B4-BE49-F238E27FC236}">
                    <a16:creationId xmlns:a16="http://schemas.microsoft.com/office/drawing/2014/main" id="{BA08288F-AA1E-5DF5-C5BE-23D681EE9D9E}"/>
                  </a:ext>
                </a:extLst>
              </p:cNvPr>
              <p:cNvSpPr/>
              <p:nvPr/>
            </p:nvSpPr>
            <p:spPr>
              <a:xfrm>
                <a:off x="4701823" y="3347887"/>
                <a:ext cx="261737" cy="72000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" name="Text5">
                <a:extLst>
                  <a:ext uri="{FF2B5EF4-FFF2-40B4-BE49-F238E27FC236}">
                    <a16:creationId xmlns:a16="http://schemas.microsoft.com/office/drawing/2014/main" id="{0EFC30D2-5283-A205-4DCB-AA6116D772BF}"/>
                  </a:ext>
                </a:extLst>
              </p:cNvPr>
              <p:cNvSpPr/>
              <p:nvPr/>
            </p:nvSpPr>
            <p:spPr bwMode="auto">
              <a:xfrm>
                <a:off x="4701822" y="3807483"/>
                <a:ext cx="3900311" cy="8082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cs typeface="+mn-ea"/>
                    <a:sym typeface="+mn-lt"/>
                  </a:rPr>
                  <a:t>针对Nslookup使用过程中可能出现的问题提供解决方案，帮助用户快速排查错误并提高查询效率。</a:t>
                </a:r>
                <a:endParaRPr lang="en-US" dirty="0"/>
              </a:p>
            </p:txBody>
          </p:sp>
          <p:sp>
            <p:nvSpPr>
              <p:cNvPr id="14" name="Bullet5">
                <a:extLst>
                  <a:ext uri="{FF2B5EF4-FFF2-40B4-BE49-F238E27FC236}">
                    <a16:creationId xmlns:a16="http://schemas.microsoft.com/office/drawing/2014/main" id="{6FB43877-BB5F-6225-7FB5-91A65BF175B0}"/>
                  </a:ext>
                </a:extLst>
              </p:cNvPr>
              <p:cNvSpPr txBox="1"/>
              <p:nvPr/>
            </p:nvSpPr>
            <p:spPr bwMode="auto">
              <a:xfrm>
                <a:off x="4701822" y="3419887"/>
                <a:ext cx="3900311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b="1" dirty="0">
                    <a:cs typeface="+mn-ea"/>
                    <a:sym typeface="+mn-lt"/>
                  </a:rPr>
                  <a:t>常见问题解决</a:t>
                </a:r>
                <a:endParaRPr lang="en-US" dirty="0"/>
              </a:p>
            </p:txBody>
          </p:sp>
        </p:grpSp>
        <p:sp>
          <p:nvSpPr>
            <p:cNvPr id="11" name="PictureMisc1">
              <a:extLst>
                <a:ext uri="{FF2B5EF4-FFF2-40B4-BE49-F238E27FC236}">
                  <a16:creationId xmlns:a16="http://schemas.microsoft.com/office/drawing/2014/main" id="{9FE864C9-35D5-5A4C-ACD1-03AA08CA4491}"/>
                </a:ext>
              </a:extLst>
            </p:cNvPr>
            <p:cNvSpPr/>
            <p:nvPr/>
          </p:nvSpPr>
          <p:spPr>
            <a:xfrm>
              <a:off x="8733073" y="1125538"/>
              <a:ext cx="3458927" cy="4747343"/>
            </a:xfrm>
            <a:prstGeom prst="rect">
              <a:avLst/>
            </a:prstGeom>
            <a:blipFill>
              <a:blip r:embed="rId3"/>
              <a:stretch>
                <a:fillRect l="-58600" r="-58600"/>
              </a:stretch>
            </a:blip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347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59359" y="153639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Nslookup</a:t>
            </a:r>
            <a:r>
              <a:rPr lang="en-US" dirty="0" smtClean="0"/>
              <a:t> </a:t>
            </a:r>
            <a:r>
              <a:rPr lang="zh-CN" altLang="en-US" dirty="0" smtClean="0"/>
              <a:t>命令的实际案例分析</a:t>
            </a:r>
            <a:endParaRPr lang="zh-CN" altLang="en-US" dirty="0"/>
          </a:p>
        </p:txBody>
      </p:sp>
      <p:grpSp>
        <p:nvGrpSpPr>
          <p:cNvPr id="4" name="1a0caa88-a32f-4e83-9542-f2a46d144fc9.source.4.zh-Hans.pptx">
            <a:extLst>
              <a:ext uri="{FF2B5EF4-FFF2-40B4-BE49-F238E27FC236}">
                <a16:creationId xmlns:a16="http://schemas.microsoft.com/office/drawing/2014/main" id="{B09FF711-01CA-E6E7-5DAB-66D4D45AED99}"/>
              </a:ext>
            </a:extLst>
          </p:cNvPr>
          <p:cNvGrpSpPr/>
          <p:nvPr/>
        </p:nvGrpSpPr>
        <p:grpSpPr>
          <a:xfrm>
            <a:off x="159359" y="701458"/>
            <a:ext cx="8984641" cy="5386192"/>
            <a:chOff x="423461" y="930321"/>
            <a:chExt cx="11768539" cy="5305281"/>
          </a:xfrm>
        </p:grpSpPr>
        <p:sp>
          <p:nvSpPr>
            <p:cNvPr id="5" name="PictureMisc1">
              <a:extLst>
                <a:ext uri="{FF2B5EF4-FFF2-40B4-BE49-F238E27FC236}">
                  <a16:creationId xmlns:a16="http://schemas.microsoft.com/office/drawing/2014/main" id="{919C8E35-49FC-D025-BA47-6662E5D6027E}"/>
                </a:ext>
              </a:extLst>
            </p:cNvPr>
            <p:cNvSpPr>
              <a:spLocks/>
            </p:cNvSpPr>
            <p:nvPr/>
          </p:nvSpPr>
          <p:spPr>
            <a:xfrm>
              <a:off x="9147629" y="930321"/>
              <a:ext cx="3044371" cy="5305281"/>
            </a:xfrm>
            <a:prstGeom prst="rect">
              <a:avLst/>
            </a:prstGeom>
            <a:blipFill>
              <a:blip r:embed="rId3"/>
              <a:srcRect/>
              <a:stretch>
                <a:fillRect l="-150974" r="-150974"/>
              </a:stretch>
            </a:blipFill>
            <a:ln w="63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lIns="91440" tIns="45720" rIns="91440" bIns="45720" anchor="ctr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2400" b="1" dirty="0">
                <a:solidFill>
                  <a:schemeClr val="lt1"/>
                </a:solidFill>
                <a:sym typeface="+mn-lt"/>
              </a:endParaRPr>
            </a:p>
          </p:txBody>
        </p:sp>
        <p:sp>
          <p:nvSpPr>
            <p:cNvPr id="6" name="ComponentBackground1">
              <a:extLst>
                <a:ext uri="{FF2B5EF4-FFF2-40B4-BE49-F238E27FC236}">
                  <a16:creationId xmlns:a16="http://schemas.microsoft.com/office/drawing/2014/main" id="{5C192DDF-DF2D-E4C9-66C5-C3DBDDDCF671}"/>
                </a:ext>
              </a:extLst>
            </p:cNvPr>
            <p:cNvSpPr/>
            <p:nvPr/>
          </p:nvSpPr>
          <p:spPr>
            <a:xfrm>
              <a:off x="423461" y="1803400"/>
              <a:ext cx="10767698" cy="4148431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 w="63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lIns="91440" tIns="45720" rIns="91440" bIns="45720" anchor="ctr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2400" b="1" dirty="0">
                <a:solidFill>
                  <a:schemeClr val="lt1"/>
                </a:solidFill>
                <a:sym typeface="+mn-lt"/>
              </a:endParaRPr>
            </a:p>
          </p:txBody>
        </p:sp>
        <p:sp>
          <p:nvSpPr>
            <p:cNvPr id="7" name="Title">
              <a:extLst>
                <a:ext uri="{FF2B5EF4-FFF2-40B4-BE49-F238E27FC236}">
                  <a16:creationId xmlns:a16="http://schemas.microsoft.com/office/drawing/2014/main" id="{7C7576C8-41B1-9447-4679-4B6E4E6FD7E4}"/>
                </a:ext>
              </a:extLst>
            </p:cNvPr>
            <p:cNvSpPr txBox="1"/>
            <p:nvPr/>
          </p:nvSpPr>
          <p:spPr>
            <a:xfrm>
              <a:off x="660400" y="1130300"/>
              <a:ext cx="6623048" cy="570399"/>
            </a:xfrm>
            <a:prstGeom prst="rect">
              <a:avLst/>
            </a:prstGeom>
          </p:spPr>
          <p:txBody>
            <a:bodyPr wrap="square" anchor="ctr" anchorCtr="0">
              <a:normAutofit fontScale="92500"/>
            </a:bodyPr>
            <a:lstStyle>
              <a:defPPr>
                <a:defRPr lang="zh-CN"/>
              </a:defPPr>
              <a:lvl1pPr>
                <a:buSzPct val="25000"/>
                <a:defRPr sz="2400" b="1"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分享实际工作中 Nslookup 的典型应用</a:t>
              </a:r>
              <a:endParaRPr lang="en-US" dirty="0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E4F5941F-DE85-AEEE-0465-D670D80D1099}"/>
                </a:ext>
              </a:extLst>
            </p:cNvPr>
            <p:cNvGrpSpPr/>
            <p:nvPr/>
          </p:nvGrpSpPr>
          <p:grpSpPr>
            <a:xfrm>
              <a:off x="660400" y="2063677"/>
              <a:ext cx="10147299" cy="4070424"/>
              <a:chOff x="660400" y="2063677"/>
              <a:chExt cx="10147299" cy="4070424"/>
            </a:xfrm>
          </p:grpSpPr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4C198A00-2F2D-35ED-E18F-E81FF0F11351}"/>
                  </a:ext>
                </a:extLst>
              </p:cNvPr>
              <p:cNvGrpSpPr/>
              <p:nvPr/>
            </p:nvGrpSpPr>
            <p:grpSpPr>
              <a:xfrm>
                <a:off x="660400" y="2063677"/>
                <a:ext cx="4883149" cy="1885069"/>
                <a:chOff x="660400" y="1025098"/>
                <a:chExt cx="4883149" cy="1885069"/>
              </a:xfrm>
            </p:grpSpPr>
            <p:sp>
              <p:nvSpPr>
                <p:cNvPr id="22" name="Text1">
                  <a:extLst>
                    <a:ext uri="{FF2B5EF4-FFF2-40B4-BE49-F238E27FC236}">
                      <a16:creationId xmlns:a16="http://schemas.microsoft.com/office/drawing/2014/main" id="{A596354B-51D6-7194-1F7F-BA188DD674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9198" y="1457099"/>
                  <a:ext cx="4324351" cy="14530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rIns="9000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结合实际工作场景，展示如何使用 Nslookup 命令进行域名解析，帮助用户快速定位 DNS 配置问题并优化网络性能。</a:t>
                  </a:r>
                  <a:endParaRPr lang="en-US" dirty="0"/>
                </a:p>
              </p:txBody>
            </p:sp>
            <p:sp>
              <p:nvSpPr>
                <p:cNvPr id="23" name="Bullet1">
                  <a:extLst>
                    <a:ext uri="{FF2B5EF4-FFF2-40B4-BE49-F238E27FC236}">
                      <a16:creationId xmlns:a16="http://schemas.microsoft.com/office/drawing/2014/main" id="{E731B384-002A-C470-8B30-F6FBF3852603}"/>
                    </a:ext>
                  </a:extLst>
                </p:cNvPr>
                <p:cNvSpPr txBox="1"/>
                <p:nvPr/>
              </p:nvSpPr>
              <p:spPr bwMode="auto">
                <a:xfrm>
                  <a:off x="1219198" y="1025098"/>
                  <a:ext cx="4324351" cy="432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rIns="90000" anchor="ctr" anchorCtr="0">
                  <a:normAutofit/>
                </a:bodyPr>
                <a:lstStyle/>
                <a:p>
                  <a:pPr eaLnBrk="1" hangingPunct="1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b="1" dirty="0">
                      <a:cs typeface="+mn-ea"/>
                      <a:sym typeface="+mn-lt"/>
                    </a:rPr>
                    <a:t>域名解析案例</a:t>
                  </a:r>
                  <a:endParaRPr lang="en-US" dirty="0"/>
                </a:p>
              </p:txBody>
            </p:sp>
            <p:sp>
              <p:nvSpPr>
                <p:cNvPr id="24" name="Number1">
                  <a:extLst>
                    <a:ext uri="{FF2B5EF4-FFF2-40B4-BE49-F238E27FC236}">
                      <a16:creationId xmlns:a16="http://schemas.microsoft.com/office/drawing/2014/main" id="{D6B145DB-38A4-D061-CA69-E68EFF019CD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60400" y="1025098"/>
                  <a:ext cx="432000" cy="432000"/>
                </a:xfrm>
                <a:prstGeom prst="roundRect">
                  <a:avLst/>
                </a:prstGeom>
                <a:solidFill>
                  <a:schemeClr val="accent1"/>
                </a:solidFill>
              </p:spPr>
              <p:txBody>
                <a:bodyPr wrap="square" rtlCol="0" anchor="ctr">
                  <a:normAutofit/>
                </a:bodyPr>
                <a:lstStyle/>
                <a:p>
                  <a:pPr algn="ctr"/>
                  <a:r>
                    <a:rPr lang="en-US" altLang="zh-CN" sz="1600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1</a:t>
                  </a:r>
                  <a:endParaRPr lang="zh-CN" altLang="en-US" sz="1600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5773B31C-C6B8-05E5-335E-E66D4A5D9274}"/>
                  </a:ext>
                </a:extLst>
              </p:cNvPr>
              <p:cNvGrpSpPr/>
              <p:nvPr/>
            </p:nvGrpSpPr>
            <p:grpSpPr>
              <a:xfrm>
                <a:off x="660400" y="4249032"/>
                <a:ext cx="4883149" cy="1885069"/>
                <a:chOff x="660400" y="1876644"/>
                <a:chExt cx="4883149" cy="1885069"/>
              </a:xfrm>
            </p:grpSpPr>
            <p:sp>
              <p:nvSpPr>
                <p:cNvPr id="19" name="Text2">
                  <a:extLst>
                    <a:ext uri="{FF2B5EF4-FFF2-40B4-BE49-F238E27FC236}">
                      <a16:creationId xmlns:a16="http://schemas.microsoft.com/office/drawing/2014/main" id="{3C4F6368-8F88-FF12-0F38-1906968C519A}"/>
                    </a:ext>
                  </a:extLst>
                </p:cNvPr>
                <p:cNvSpPr/>
                <p:nvPr/>
              </p:nvSpPr>
              <p:spPr bwMode="auto">
                <a:xfrm>
                  <a:off x="1219198" y="2308645"/>
                  <a:ext cx="4324351" cy="14530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rIns="9000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err="1">
                      <a:cs typeface="+mn-ea"/>
                      <a:sym typeface="+mn-lt"/>
                    </a:rPr>
                    <a:t>分析 Nslookup 在故障排查中的具体应用，例如检测 DNS 服务器响应时间、分析 MX 记录等，提升网络管理效率。</a:t>
                  </a:r>
                  <a:endParaRPr lang="en-US" dirty="0"/>
                </a:p>
              </p:txBody>
            </p:sp>
            <p:sp>
              <p:nvSpPr>
                <p:cNvPr id="20" name="Bullet2">
                  <a:extLst>
                    <a:ext uri="{FF2B5EF4-FFF2-40B4-BE49-F238E27FC236}">
                      <a16:creationId xmlns:a16="http://schemas.microsoft.com/office/drawing/2014/main" id="{A042ADB8-D204-2163-064D-C10F5137F72D}"/>
                    </a:ext>
                  </a:extLst>
                </p:cNvPr>
                <p:cNvSpPr txBox="1"/>
                <p:nvPr/>
              </p:nvSpPr>
              <p:spPr bwMode="auto">
                <a:xfrm>
                  <a:off x="1219198" y="1876644"/>
                  <a:ext cx="4324351" cy="432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rIns="90000" anchor="ctr" anchorCtr="0">
                  <a:normAutofit/>
                </a:bodyPr>
                <a:lstStyle/>
                <a:p>
                  <a:pPr eaLnBrk="1" hangingPunct="1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b="1" dirty="0">
                      <a:cs typeface="+mn-ea"/>
                      <a:sym typeface="+mn-lt"/>
                    </a:rPr>
                    <a:t>故障排查技巧</a:t>
                  </a:r>
                  <a:endParaRPr lang="en-US" dirty="0"/>
                </a:p>
              </p:txBody>
            </p:sp>
            <p:sp>
              <p:nvSpPr>
                <p:cNvPr id="21" name="Number2">
                  <a:extLst>
                    <a:ext uri="{FF2B5EF4-FFF2-40B4-BE49-F238E27FC236}">
                      <a16:creationId xmlns:a16="http://schemas.microsoft.com/office/drawing/2014/main" id="{448498A0-C7A6-FBC7-C521-6DB004844FD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60400" y="1876644"/>
                  <a:ext cx="432000" cy="432000"/>
                </a:xfrm>
                <a:prstGeom prst="roundRect">
                  <a:avLst/>
                </a:prstGeom>
                <a:solidFill>
                  <a:schemeClr val="accent1"/>
                </a:solidFill>
              </p:spPr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r>
                    <a:rPr lang="en-US" altLang="zh-CN" sz="1600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2</a:t>
                  </a:r>
                  <a:endParaRPr lang="zh-CN" altLang="en-US" sz="1600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28950973-C19A-28F6-5C29-147F60517458}"/>
                  </a:ext>
                </a:extLst>
              </p:cNvPr>
              <p:cNvGrpSpPr/>
              <p:nvPr/>
            </p:nvGrpSpPr>
            <p:grpSpPr>
              <a:xfrm>
                <a:off x="5924550" y="2063677"/>
                <a:ext cx="4883149" cy="1885069"/>
                <a:chOff x="660400" y="3579736"/>
                <a:chExt cx="4883149" cy="1885069"/>
              </a:xfrm>
            </p:grpSpPr>
            <p:sp>
              <p:nvSpPr>
                <p:cNvPr id="16" name="Text3">
                  <a:extLst>
                    <a:ext uri="{FF2B5EF4-FFF2-40B4-BE49-F238E27FC236}">
                      <a16:creationId xmlns:a16="http://schemas.microsoft.com/office/drawing/2014/main" id="{B1B38E89-79CC-7993-75E2-258DBD1C661F}"/>
                    </a:ext>
                  </a:extLst>
                </p:cNvPr>
                <p:cNvSpPr/>
                <p:nvPr/>
              </p:nvSpPr>
              <p:spPr bwMode="auto">
                <a:xfrm>
                  <a:off x="1219198" y="4011737"/>
                  <a:ext cx="4324351" cy="14530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rIns="900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探讨 Nslookup 在安全审计中的作用，如验证域名指向是否正确、检查潜在的安全威胁，确保网络环境的安全性。</a:t>
                  </a:r>
                  <a:endParaRPr lang="en-US" dirty="0"/>
                </a:p>
              </p:txBody>
            </p:sp>
            <p:sp>
              <p:nvSpPr>
                <p:cNvPr id="17" name="Bullet3">
                  <a:extLst>
                    <a:ext uri="{FF2B5EF4-FFF2-40B4-BE49-F238E27FC236}">
                      <a16:creationId xmlns:a16="http://schemas.microsoft.com/office/drawing/2014/main" id="{12AC9B70-113E-6657-C2C4-95AA3D163973}"/>
                    </a:ext>
                  </a:extLst>
                </p:cNvPr>
                <p:cNvSpPr txBox="1"/>
                <p:nvPr/>
              </p:nvSpPr>
              <p:spPr bwMode="auto">
                <a:xfrm>
                  <a:off x="1219198" y="3579736"/>
                  <a:ext cx="4324351" cy="432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rIns="9000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eaLnBrk="1" hangingPunct="1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b="1" dirty="0">
                      <a:cs typeface="+mn-ea"/>
                      <a:sym typeface="+mn-lt"/>
                    </a:rPr>
                    <a:t>安全审计实践</a:t>
                  </a:r>
                  <a:endParaRPr lang="en-US" dirty="0"/>
                </a:p>
              </p:txBody>
            </p:sp>
            <p:sp>
              <p:nvSpPr>
                <p:cNvPr id="18" name="Number3">
                  <a:extLst>
                    <a:ext uri="{FF2B5EF4-FFF2-40B4-BE49-F238E27FC236}">
                      <a16:creationId xmlns:a16="http://schemas.microsoft.com/office/drawing/2014/main" id="{D064B25A-1961-108C-FD43-6BD2F0E9926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60400" y="3579736"/>
                  <a:ext cx="432000" cy="432000"/>
                </a:xfrm>
                <a:prstGeom prst="roundRect">
                  <a:avLst/>
                </a:prstGeom>
                <a:solidFill>
                  <a:schemeClr val="accent1"/>
                </a:solidFill>
              </p:spPr>
              <p:txBody>
                <a:bodyPr wrap="square" rtlCol="0" anchor="ctr">
                  <a:normAutofit/>
                </a:bodyPr>
                <a:lstStyle/>
                <a:p>
                  <a:pPr algn="ctr"/>
                  <a:r>
                    <a:rPr lang="en-US" altLang="zh-CN" sz="1600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3</a:t>
                  </a:r>
                  <a:endParaRPr lang="zh-CN" altLang="en-US" sz="1600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44FAB356-9F32-9C4A-67A0-A50363058523}"/>
                  </a:ext>
                </a:extLst>
              </p:cNvPr>
              <p:cNvGrpSpPr/>
              <p:nvPr/>
            </p:nvGrpSpPr>
            <p:grpSpPr>
              <a:xfrm>
                <a:off x="5924550" y="4249032"/>
                <a:ext cx="4883149" cy="1885069"/>
                <a:chOff x="660400" y="4431282"/>
                <a:chExt cx="4883149" cy="1885069"/>
              </a:xfrm>
            </p:grpSpPr>
            <p:sp>
              <p:nvSpPr>
                <p:cNvPr id="13" name="Text4">
                  <a:extLst>
                    <a:ext uri="{FF2B5EF4-FFF2-40B4-BE49-F238E27FC236}">
                      <a16:creationId xmlns:a16="http://schemas.microsoft.com/office/drawing/2014/main" id="{0EB582F7-6733-CEEB-C5F5-B22DB8A22800}"/>
                    </a:ext>
                  </a:extLst>
                </p:cNvPr>
                <p:cNvSpPr/>
                <p:nvPr/>
              </p:nvSpPr>
              <p:spPr bwMode="auto">
                <a:xfrm>
                  <a:off x="1219198" y="4863283"/>
                  <a:ext cx="4324351" cy="14530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rIns="900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深入介绍 Nslookup 的高级功能，包括设置查询类型、指定 DNS 服务器等操作，为用户提供更全面的命令使用指南。</a:t>
                  </a:r>
                  <a:endParaRPr lang="en-US" dirty="0"/>
                </a:p>
              </p:txBody>
            </p:sp>
            <p:sp>
              <p:nvSpPr>
                <p:cNvPr id="14" name="Bullet4">
                  <a:extLst>
                    <a:ext uri="{FF2B5EF4-FFF2-40B4-BE49-F238E27FC236}">
                      <a16:creationId xmlns:a16="http://schemas.microsoft.com/office/drawing/2014/main" id="{A12EAADE-BF7E-4705-7984-FACF581C92CC}"/>
                    </a:ext>
                  </a:extLst>
                </p:cNvPr>
                <p:cNvSpPr txBox="1"/>
                <p:nvPr/>
              </p:nvSpPr>
              <p:spPr bwMode="auto">
                <a:xfrm>
                  <a:off x="1219198" y="4431282"/>
                  <a:ext cx="4324351" cy="432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rIns="9000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eaLnBrk="1" hangingPunct="1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b="1" dirty="0">
                      <a:cs typeface="+mn-ea"/>
                      <a:sym typeface="+mn-lt"/>
                    </a:rPr>
                    <a:t>高级功能演示</a:t>
                  </a:r>
                  <a:endParaRPr lang="en-US" dirty="0"/>
                </a:p>
              </p:txBody>
            </p:sp>
            <p:sp>
              <p:nvSpPr>
                <p:cNvPr id="15" name="Number4">
                  <a:extLst>
                    <a:ext uri="{FF2B5EF4-FFF2-40B4-BE49-F238E27FC236}">
                      <a16:creationId xmlns:a16="http://schemas.microsoft.com/office/drawing/2014/main" id="{9540809A-40B3-42FE-CD9A-D5F270D39170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60400" y="4431282"/>
                  <a:ext cx="432000" cy="432000"/>
                </a:xfrm>
                <a:prstGeom prst="roundRect">
                  <a:avLst/>
                </a:prstGeom>
                <a:solidFill>
                  <a:schemeClr val="accent1"/>
                </a:solidFill>
              </p:spPr>
              <p:txBody>
                <a:bodyPr wrap="square" rtlCol="0" anchor="ctr">
                  <a:normAutofit/>
                </a:bodyPr>
                <a:lstStyle/>
                <a:p>
                  <a:pPr algn="ctr"/>
                  <a:r>
                    <a:rPr lang="en-US" altLang="zh-CN" sz="1600" b="1" dirty="0">
                      <a:solidFill>
                        <a:srgbClr val="FFFFFF"/>
                      </a:solidFill>
                      <a:cs typeface="+mn-ea"/>
                      <a:sym typeface="+mn-lt"/>
                    </a:rPr>
                    <a:t>4</a:t>
                  </a:r>
                  <a:endParaRPr lang="zh-CN" altLang="en-US" sz="1600" b="1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1136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grpSp>
        <p:nvGrpSpPr>
          <p:cNvPr id="3" name="组合 2"/>
          <p:cNvGrpSpPr/>
          <p:nvPr/>
        </p:nvGrpSpPr>
        <p:grpSpPr>
          <a:xfrm>
            <a:off x="223292" y="1022704"/>
            <a:ext cx="8765540" cy="4918075"/>
            <a:chOff x="3080" y="1785"/>
            <a:chExt cx="13242" cy="7430"/>
          </a:xfrm>
        </p:grpSpPr>
        <p:sp>
          <p:nvSpPr>
            <p:cNvPr id="4" name="矩形 3"/>
            <p:cNvSpPr/>
            <p:nvPr/>
          </p:nvSpPr>
          <p:spPr>
            <a:xfrm>
              <a:off x="3080" y="17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280" y="19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020697" y="2043103"/>
            <a:ext cx="7038340" cy="2782580"/>
            <a:chOff x="4036" y="2920"/>
            <a:chExt cx="11084" cy="3913"/>
          </a:xfrm>
        </p:grpSpPr>
        <p:sp>
          <p:nvSpPr>
            <p:cNvPr id="7" name="文本框 6"/>
            <p:cNvSpPr txBox="1"/>
            <p:nvPr/>
          </p:nvSpPr>
          <p:spPr>
            <a:xfrm>
              <a:off x="6589" y="2920"/>
              <a:ext cx="5979" cy="1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PART </a:t>
              </a:r>
              <a:r>
                <a:rPr lang="en-US" altLang="zh-CN" sz="6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06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71" y="4348"/>
              <a:ext cx="10432" cy="1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72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ARP </a:t>
              </a:r>
              <a:r>
                <a:rPr lang="zh-CN" altLang="en-US" sz="72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命令详解</a:t>
              </a:r>
              <a:endParaRPr lang="zh-CN" altLang="en-US" sz="7200" b="1" dirty="0">
                <a:solidFill>
                  <a:srgbClr val="6E8C89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036" y="6243"/>
              <a:ext cx="11084" cy="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管理和查看</a:t>
              </a:r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ARP</a:t>
              </a:r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缓存表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331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209463" y="166165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smtClean="0"/>
              <a:t>ARP </a:t>
            </a:r>
            <a:r>
              <a:rPr lang="zh-CN" altLang="en-US" dirty="0" smtClean="0"/>
              <a:t>命令的基础功能</a:t>
            </a:r>
            <a:endParaRPr lang="zh-CN" altLang="en-US" dirty="0"/>
          </a:p>
        </p:txBody>
      </p:sp>
      <p:grpSp>
        <p:nvGrpSpPr>
          <p:cNvPr id="4" name="651d0fa1-3713-4db6-a8a5-738b503995fc.source.3.zh-Hans.pptx">
            <a:extLst>
              <a:ext uri="{FF2B5EF4-FFF2-40B4-BE49-F238E27FC236}">
                <a16:creationId xmlns:a16="http://schemas.microsoft.com/office/drawing/2014/main" id="{22D699CC-3068-D53E-8D38-88CD29076B3A}"/>
              </a:ext>
            </a:extLst>
          </p:cNvPr>
          <p:cNvGrpSpPr/>
          <p:nvPr/>
        </p:nvGrpSpPr>
        <p:grpSpPr>
          <a:xfrm>
            <a:off x="209463" y="825500"/>
            <a:ext cx="8934537" cy="5613400"/>
            <a:chOff x="660400" y="1130300"/>
            <a:chExt cx="10858500" cy="5003800"/>
          </a:xfrm>
        </p:grpSpPr>
        <p:sp>
          <p:nvSpPr>
            <p:cNvPr id="5" name="Title">
              <a:extLst>
                <a:ext uri="{FF2B5EF4-FFF2-40B4-BE49-F238E27FC236}">
                  <a16:creationId xmlns:a16="http://schemas.microsoft.com/office/drawing/2014/main" id="{C61E2585-DDD0-8848-6415-FF4ACACDC95C}"/>
                </a:ext>
              </a:extLst>
            </p:cNvPr>
            <p:cNvSpPr/>
            <p:nvPr/>
          </p:nvSpPr>
          <p:spPr>
            <a:xfrm>
              <a:off x="660400" y="1130300"/>
              <a:ext cx="6527800" cy="61747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 anchorCtr="0">
              <a:normAutofit/>
            </a:bodyPr>
            <a:lstStyle/>
            <a:p>
              <a:r>
                <a:rPr kumimoji="1" lang="zh-CN" altLang="en-US" sz="2400" b="1" dirty="0">
                  <a:solidFill>
                    <a:schemeClr val="tx1"/>
                  </a:solidFill>
                  <a:cs typeface="+mn-ea"/>
                  <a:sym typeface="+mn-lt"/>
                </a:rPr>
                <a:t>学习如何查看本地 ARP 缓存表</a:t>
              </a:r>
              <a:endParaRPr lang="en-US" dirty="0"/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0BA07E0C-82D8-AE84-DB10-B599E7570A21}"/>
                </a:ext>
              </a:extLst>
            </p:cNvPr>
            <p:cNvGrpSpPr/>
            <p:nvPr/>
          </p:nvGrpSpPr>
          <p:grpSpPr>
            <a:xfrm>
              <a:off x="660400" y="1930399"/>
              <a:ext cx="5184816" cy="2004533"/>
              <a:chOff x="669925" y="1218384"/>
              <a:chExt cx="6060365" cy="2343037"/>
            </a:xfrm>
          </p:grpSpPr>
          <p:sp>
            <p:nvSpPr>
              <p:cNvPr id="17" name="Number1">
                <a:extLst>
                  <a:ext uri="{FF2B5EF4-FFF2-40B4-BE49-F238E27FC236}">
                    <a16:creationId xmlns:a16="http://schemas.microsoft.com/office/drawing/2014/main" id="{0AB91769-D978-5E8B-6929-5548D2448D75}"/>
                  </a:ext>
                </a:extLst>
              </p:cNvPr>
              <p:cNvSpPr/>
              <p:nvPr/>
            </p:nvSpPr>
            <p:spPr>
              <a:xfrm>
                <a:off x="669925" y="1394706"/>
                <a:ext cx="692800" cy="51647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anchor="ctr">
                <a:normAutofit/>
              </a:bodyPr>
              <a:lstStyle/>
              <a:p>
                <a:pPr algn="ctr"/>
                <a:r>
                  <a:rPr lang="en-US" b="1" dirty="0">
                    <a:solidFill>
                      <a:srgbClr val="FFFFFF"/>
                    </a:solidFill>
                    <a:cs typeface="+mn-ea"/>
                    <a:sym typeface="+mn-lt"/>
                  </a:rPr>
                  <a:t>1</a:t>
                </a:r>
                <a:endParaRPr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B2BC592B-DCDD-203A-DD49-CB87139C39AE}"/>
                  </a:ext>
                </a:extLst>
              </p:cNvPr>
              <p:cNvGrpSpPr/>
              <p:nvPr/>
            </p:nvGrpSpPr>
            <p:grpSpPr>
              <a:xfrm>
                <a:off x="1490556" y="1218384"/>
                <a:ext cx="5239734" cy="2343037"/>
                <a:chOff x="1490556" y="1218384"/>
                <a:chExt cx="5239734" cy="2343037"/>
              </a:xfrm>
            </p:grpSpPr>
            <p:sp>
              <p:nvSpPr>
                <p:cNvPr id="19" name="Bullet1">
                  <a:extLst>
                    <a:ext uri="{FF2B5EF4-FFF2-40B4-BE49-F238E27FC236}">
                      <a16:creationId xmlns:a16="http://schemas.microsoft.com/office/drawing/2014/main" id="{F82360C3-35E0-8FFC-48C1-6ED4A89F3A20}"/>
                    </a:ext>
                  </a:extLst>
                </p:cNvPr>
                <p:cNvSpPr/>
                <p:nvPr/>
              </p:nvSpPr>
              <p:spPr>
                <a:xfrm>
                  <a:off x="1490557" y="1218384"/>
                  <a:ext cx="5239733" cy="692800"/>
                </a:xfrm>
                <a:prstGeom prst="rect">
                  <a:avLst/>
                </a:prstGeom>
              </p:spPr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查看ARP缓存</a:t>
                  </a:r>
                  <a:endParaRPr lang="en-US" dirty="0"/>
                </a:p>
              </p:txBody>
            </p:sp>
            <p:sp>
              <p:nvSpPr>
                <p:cNvPr id="20" name="Text1">
                  <a:extLst>
                    <a:ext uri="{FF2B5EF4-FFF2-40B4-BE49-F238E27FC236}">
                      <a16:creationId xmlns:a16="http://schemas.microsoft.com/office/drawing/2014/main" id="{742AF816-8088-6ED8-CCE8-050C647143D0}"/>
                    </a:ext>
                  </a:extLst>
                </p:cNvPr>
                <p:cNvSpPr/>
                <p:nvPr/>
              </p:nvSpPr>
              <p:spPr>
                <a:xfrm>
                  <a:off x="1490556" y="1916082"/>
                  <a:ext cx="5239733" cy="1645339"/>
                </a:xfrm>
                <a:prstGeom prst="rect">
                  <a:avLst/>
                </a:prstGeom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介绍如何使用ARP命令查看本地ARP缓存表，了解其基本格式和内容，帮助用户掌握网络设备的IP与MAC地址映射关系。</a:t>
                  </a:r>
                  <a:endParaRPr lang="en-US" dirty="0"/>
                </a:p>
              </p:txBody>
            </p:sp>
          </p:grp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73E9627C-99E4-9FFC-3D9B-9EAC45D72825}"/>
                </a:ext>
              </a:extLst>
            </p:cNvPr>
            <p:cNvGrpSpPr/>
            <p:nvPr/>
          </p:nvGrpSpPr>
          <p:grpSpPr>
            <a:xfrm>
              <a:off x="660400" y="4129567"/>
              <a:ext cx="5184816" cy="2004533"/>
              <a:chOff x="669925" y="1218384"/>
              <a:chExt cx="6060365" cy="2343037"/>
            </a:xfrm>
          </p:grpSpPr>
          <p:sp>
            <p:nvSpPr>
              <p:cNvPr id="13" name="Number2">
                <a:extLst>
                  <a:ext uri="{FF2B5EF4-FFF2-40B4-BE49-F238E27FC236}">
                    <a16:creationId xmlns:a16="http://schemas.microsoft.com/office/drawing/2014/main" id="{353CDEC8-BAAF-60A0-90D2-6169608F5168}"/>
                  </a:ext>
                </a:extLst>
              </p:cNvPr>
              <p:cNvSpPr/>
              <p:nvPr/>
            </p:nvSpPr>
            <p:spPr>
              <a:xfrm>
                <a:off x="669925" y="1391282"/>
                <a:ext cx="692800" cy="51990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anchor="ctr">
                <a:normAutofit/>
              </a:bodyPr>
              <a:lstStyle/>
              <a:p>
                <a:pPr algn="ctr"/>
                <a:r>
                  <a:rPr lang="en-US" b="1" dirty="0">
                    <a:solidFill>
                      <a:srgbClr val="FFFFFF"/>
                    </a:solidFill>
                    <a:cs typeface="+mn-ea"/>
                    <a:sym typeface="+mn-lt"/>
                  </a:rPr>
                  <a:t>2</a:t>
                </a:r>
                <a:endParaRPr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A42E0C56-C36C-5C82-2092-340A093BB0A7}"/>
                  </a:ext>
                </a:extLst>
              </p:cNvPr>
              <p:cNvGrpSpPr/>
              <p:nvPr/>
            </p:nvGrpSpPr>
            <p:grpSpPr>
              <a:xfrm>
                <a:off x="1490556" y="1218384"/>
                <a:ext cx="5239734" cy="2343037"/>
                <a:chOff x="1490556" y="1218384"/>
                <a:chExt cx="5239734" cy="2343037"/>
              </a:xfrm>
            </p:grpSpPr>
            <p:sp>
              <p:nvSpPr>
                <p:cNvPr id="15" name="Bullet2">
                  <a:extLst>
                    <a:ext uri="{FF2B5EF4-FFF2-40B4-BE49-F238E27FC236}">
                      <a16:creationId xmlns:a16="http://schemas.microsoft.com/office/drawing/2014/main" id="{E792A912-DE45-DBB7-1513-410154058920}"/>
                    </a:ext>
                  </a:extLst>
                </p:cNvPr>
                <p:cNvSpPr/>
                <p:nvPr/>
              </p:nvSpPr>
              <p:spPr>
                <a:xfrm>
                  <a:off x="1490557" y="1218384"/>
                  <a:ext cx="5239733" cy="692800"/>
                </a:xfrm>
                <a:prstGeom prst="rect">
                  <a:avLst/>
                </a:prstGeom>
              </p:spPr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刷新ARP缓存</a:t>
                  </a:r>
                  <a:endParaRPr lang="en-US" dirty="0"/>
                </a:p>
              </p:txBody>
            </p:sp>
            <p:sp>
              <p:nvSpPr>
                <p:cNvPr id="16" name="Text2">
                  <a:extLst>
                    <a:ext uri="{FF2B5EF4-FFF2-40B4-BE49-F238E27FC236}">
                      <a16:creationId xmlns:a16="http://schemas.microsoft.com/office/drawing/2014/main" id="{9517931A-3773-CD8E-BDBD-6DF6D5C50016}"/>
                    </a:ext>
                  </a:extLst>
                </p:cNvPr>
                <p:cNvSpPr/>
                <p:nvPr/>
              </p:nvSpPr>
              <p:spPr>
                <a:xfrm>
                  <a:off x="1490556" y="1916082"/>
                  <a:ext cx="5239733" cy="1645339"/>
                </a:xfrm>
                <a:prstGeom prst="rect">
                  <a:avLst/>
                </a:prstGeom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解释如何通过ARP命令刷新本地缓存，清除过时或无效的条目，确保网络通信中IP与MAC地址的正确性。</a:t>
                  </a:r>
                  <a:endParaRPr lang="en-US" dirty="0"/>
                </a:p>
              </p:txBody>
            </p:sp>
          </p:grp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F69657A-6E2E-CB55-979A-1CAC7FFBC995}"/>
                </a:ext>
              </a:extLst>
            </p:cNvPr>
            <p:cNvGrpSpPr/>
            <p:nvPr/>
          </p:nvGrpSpPr>
          <p:grpSpPr>
            <a:xfrm>
              <a:off x="6334084" y="1930399"/>
              <a:ext cx="5184816" cy="2004533"/>
              <a:chOff x="669925" y="1218384"/>
              <a:chExt cx="6060365" cy="2343037"/>
            </a:xfrm>
          </p:grpSpPr>
          <p:sp>
            <p:nvSpPr>
              <p:cNvPr id="9" name="Number3">
                <a:extLst>
                  <a:ext uri="{FF2B5EF4-FFF2-40B4-BE49-F238E27FC236}">
                    <a16:creationId xmlns:a16="http://schemas.microsoft.com/office/drawing/2014/main" id="{360A2DA7-B0F3-2912-40EA-76558846D695}"/>
                  </a:ext>
                </a:extLst>
              </p:cNvPr>
              <p:cNvSpPr/>
              <p:nvPr/>
            </p:nvSpPr>
            <p:spPr>
              <a:xfrm>
                <a:off x="669925" y="1394706"/>
                <a:ext cx="666028" cy="51647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anchor="ctr">
                <a:normAutofit/>
              </a:bodyPr>
              <a:lstStyle/>
              <a:p>
                <a:pPr algn="ctr"/>
                <a:r>
                  <a:rPr lang="en-US" b="1" dirty="0">
                    <a:solidFill>
                      <a:srgbClr val="FFFFFF"/>
                    </a:solidFill>
                    <a:cs typeface="+mn-ea"/>
                    <a:sym typeface="+mn-lt"/>
                  </a:rPr>
                  <a:t>3</a:t>
                </a:r>
                <a:endParaRPr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79FBEE4F-6617-7167-75F9-D27998DC2502}"/>
                  </a:ext>
                </a:extLst>
              </p:cNvPr>
              <p:cNvGrpSpPr/>
              <p:nvPr/>
            </p:nvGrpSpPr>
            <p:grpSpPr>
              <a:xfrm>
                <a:off x="1490556" y="1218384"/>
                <a:ext cx="5239734" cy="2343037"/>
                <a:chOff x="1490556" y="1218384"/>
                <a:chExt cx="5239734" cy="2343037"/>
              </a:xfrm>
            </p:grpSpPr>
            <p:sp>
              <p:nvSpPr>
                <p:cNvPr id="11" name="Bullet3">
                  <a:extLst>
                    <a:ext uri="{FF2B5EF4-FFF2-40B4-BE49-F238E27FC236}">
                      <a16:creationId xmlns:a16="http://schemas.microsoft.com/office/drawing/2014/main" id="{6C3763B7-3A68-622C-7D09-FBFA759DC151}"/>
                    </a:ext>
                  </a:extLst>
                </p:cNvPr>
                <p:cNvSpPr/>
                <p:nvPr/>
              </p:nvSpPr>
              <p:spPr>
                <a:xfrm>
                  <a:off x="1490557" y="1218384"/>
                  <a:ext cx="5239733" cy="692800"/>
                </a:xfrm>
                <a:prstGeom prst="rect">
                  <a:avLst/>
                </a:prstGeom>
              </p:spPr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添加静态条目</a:t>
                  </a:r>
                  <a:endParaRPr lang="en-US" dirty="0"/>
                </a:p>
              </p:txBody>
            </p:sp>
            <p:sp>
              <p:nvSpPr>
                <p:cNvPr id="12" name="Text3">
                  <a:extLst>
                    <a:ext uri="{FF2B5EF4-FFF2-40B4-BE49-F238E27FC236}">
                      <a16:creationId xmlns:a16="http://schemas.microsoft.com/office/drawing/2014/main" id="{B319A107-FB26-CFDB-10E9-1B7B31C49381}"/>
                    </a:ext>
                  </a:extLst>
                </p:cNvPr>
                <p:cNvSpPr/>
                <p:nvPr/>
              </p:nvSpPr>
              <p:spPr>
                <a:xfrm>
                  <a:off x="1490556" y="1916082"/>
                  <a:ext cx="5239733" cy="1645339"/>
                </a:xfrm>
                <a:prstGeom prst="rect">
                  <a:avLst/>
                </a:prstGeom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展示如何利用ARP命令添加静态ARP条目，避免动态分配可能带来的冲突问题，增强网络管理的稳定性。</a:t>
                  </a:r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81606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 </a:t>
            </a:r>
            <a:endParaRPr lang="en-US" altLang="zh-CN" dirty="0"/>
          </a:p>
        </p:txBody>
      </p:sp>
      <p:grpSp>
        <p:nvGrpSpPr>
          <p:cNvPr id="3" name="组合 2"/>
          <p:cNvGrpSpPr/>
          <p:nvPr/>
        </p:nvGrpSpPr>
        <p:grpSpPr>
          <a:xfrm>
            <a:off x="173188" y="1072807"/>
            <a:ext cx="8765540" cy="4918075"/>
            <a:chOff x="3080" y="1785"/>
            <a:chExt cx="13242" cy="7430"/>
          </a:xfrm>
        </p:grpSpPr>
        <p:sp>
          <p:nvSpPr>
            <p:cNvPr id="4" name="矩形 3"/>
            <p:cNvSpPr/>
            <p:nvPr/>
          </p:nvSpPr>
          <p:spPr>
            <a:xfrm>
              <a:off x="3080" y="17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280" y="19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70593" y="1882637"/>
            <a:ext cx="7038340" cy="2946135"/>
            <a:chOff x="4037" y="2948"/>
            <a:chExt cx="11084" cy="4143"/>
          </a:xfrm>
        </p:grpSpPr>
        <p:sp>
          <p:nvSpPr>
            <p:cNvPr id="7" name="文本框 6"/>
            <p:cNvSpPr txBox="1"/>
            <p:nvPr/>
          </p:nvSpPr>
          <p:spPr>
            <a:xfrm>
              <a:off x="6590" y="2948"/>
              <a:ext cx="5979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PART 01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313" y="4518"/>
              <a:ext cx="8532" cy="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66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Ping </a:t>
              </a:r>
              <a:r>
                <a:rPr lang="zh-CN" altLang="en-US" sz="66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命令详解</a:t>
              </a:r>
              <a:endParaRPr lang="zh-CN" altLang="en-US" sz="6600" b="1" dirty="0">
                <a:solidFill>
                  <a:srgbClr val="6E8C89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037" y="6501"/>
              <a:ext cx="11084" cy="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测试网络连通性与延迟的基本工具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935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84411" y="153639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smtClean="0"/>
              <a:t>ARP </a:t>
            </a:r>
            <a:r>
              <a:rPr lang="zh-CN" altLang="en-US" dirty="0" smtClean="0"/>
              <a:t>命令的高级操作</a:t>
            </a:r>
            <a:endParaRPr lang="zh-CN" altLang="en-US" dirty="0"/>
          </a:p>
        </p:txBody>
      </p:sp>
      <p:grpSp>
        <p:nvGrpSpPr>
          <p:cNvPr id="4" name="25a7079e-161e-4c80-8680-b7da59c53ec5.source.3.zh-Hans.pptx">
            <a:extLst>
              <a:ext uri="{FF2B5EF4-FFF2-40B4-BE49-F238E27FC236}">
                <a16:creationId xmlns:a16="http://schemas.microsoft.com/office/drawing/2014/main" id="{5D5B1CCE-0BF1-FF0B-76BE-92F1C4A69A99}"/>
              </a:ext>
            </a:extLst>
          </p:cNvPr>
          <p:cNvGrpSpPr/>
          <p:nvPr/>
        </p:nvGrpSpPr>
        <p:grpSpPr>
          <a:xfrm>
            <a:off x="1" y="825500"/>
            <a:ext cx="8921191" cy="5475092"/>
            <a:chOff x="660399" y="1144033"/>
            <a:chExt cx="10858501" cy="4990067"/>
          </a:xfrm>
        </p:grpSpPr>
        <p:sp>
          <p:nvSpPr>
            <p:cNvPr id="5" name="Title">
              <a:extLst>
                <a:ext uri="{FF2B5EF4-FFF2-40B4-BE49-F238E27FC236}">
                  <a16:creationId xmlns:a16="http://schemas.microsoft.com/office/drawing/2014/main" id="{78A51DE2-D744-CF94-557D-7CA78CF96871}"/>
                </a:ext>
              </a:extLst>
            </p:cNvPr>
            <p:cNvSpPr/>
            <p:nvPr/>
          </p:nvSpPr>
          <p:spPr>
            <a:xfrm>
              <a:off x="660399" y="1144033"/>
              <a:ext cx="10858500" cy="595866"/>
            </a:xfrm>
            <a:prstGeom prst="rect">
              <a:avLst/>
            </a:prstGeom>
            <a:noFill/>
          </p:spPr>
          <p:txBody>
            <a:bodyPr wrap="square" lIns="90000" tIns="46800" rIns="90000" bIns="46800" rtlCol="0" anchor="ctr" anchorCtr="0">
              <a:normAutofit/>
            </a:bodyPr>
            <a:lstStyle/>
            <a:p>
              <a:r>
                <a:rPr lang="zh-CN" altLang="en-US" sz="2400" b="1" dirty="0">
                  <a:cs typeface="+mn-ea"/>
                  <a:sym typeface="+mn-lt"/>
                </a:rPr>
                <a:t>探讨删除、添加 ARP 条目的方法</a:t>
              </a:r>
              <a:endParaRPr lang="en-US" dirty="0"/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667F6444-20E7-5AA9-0DD6-901A32B427CA}"/>
                </a:ext>
              </a:extLst>
            </p:cNvPr>
            <p:cNvCxnSpPr>
              <a:cxnSpLocks/>
            </p:cNvCxnSpPr>
            <p:nvPr/>
          </p:nvCxnSpPr>
          <p:spPr>
            <a:xfrm>
              <a:off x="742643" y="1837484"/>
              <a:ext cx="1914382" cy="0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435B16A5-ED06-8828-E1AF-D786AB0EE07F}"/>
                </a:ext>
              </a:extLst>
            </p:cNvPr>
            <p:cNvGrpSpPr/>
            <p:nvPr/>
          </p:nvGrpSpPr>
          <p:grpSpPr>
            <a:xfrm>
              <a:off x="660400" y="2381208"/>
              <a:ext cx="4880781" cy="1747693"/>
              <a:chOff x="4491568" y="1614178"/>
              <a:chExt cx="4880781" cy="1747693"/>
            </a:xfrm>
          </p:grpSpPr>
          <p:sp>
            <p:nvSpPr>
              <p:cNvPr id="18" name="Bullet1">
                <a:extLst>
                  <a:ext uri="{FF2B5EF4-FFF2-40B4-BE49-F238E27FC236}">
                    <a16:creationId xmlns:a16="http://schemas.microsoft.com/office/drawing/2014/main" id="{FF7CB823-5619-889C-C93F-29E8FB460A86}"/>
                  </a:ext>
                </a:extLst>
              </p:cNvPr>
              <p:cNvSpPr txBox="1"/>
              <p:nvPr/>
            </p:nvSpPr>
            <p:spPr>
              <a:xfrm>
                <a:off x="5115000" y="1614178"/>
                <a:ext cx="4257349" cy="5129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  <a:buSzPct val="25000"/>
                </a:pPr>
                <a:r>
                  <a:rPr lang="zh-CN" altLang="en-US" b="1" dirty="0">
                    <a:cs typeface="+mn-ea"/>
                    <a:sym typeface="+mn-lt"/>
                  </a:rPr>
                  <a:t>添加静态ARP条目</a:t>
                </a:r>
                <a:endParaRPr lang="en-US" dirty="0"/>
              </a:p>
            </p:txBody>
          </p:sp>
          <p:sp>
            <p:nvSpPr>
              <p:cNvPr id="19" name="Number1">
                <a:extLst>
                  <a:ext uri="{FF2B5EF4-FFF2-40B4-BE49-F238E27FC236}">
                    <a16:creationId xmlns:a16="http://schemas.microsoft.com/office/drawing/2014/main" id="{A9B4CFE3-F61C-7260-93ED-1EAB72814CC7}"/>
                  </a:ext>
                </a:extLst>
              </p:cNvPr>
              <p:cNvSpPr/>
              <p:nvPr/>
            </p:nvSpPr>
            <p:spPr>
              <a:xfrm>
                <a:off x="4491568" y="1614178"/>
                <a:ext cx="512959" cy="512959"/>
              </a:xfrm>
              <a:prstGeom prst="rect">
                <a:avLst/>
              </a:prstGeom>
              <a:solidFill>
                <a:schemeClr val="accent1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1" forceAA="0" compatLnSpc="1">
                <a:normAutofit/>
              </a:bodyPr>
              <a:lstStyle/>
              <a:p>
                <a:pPr algn="ctr" defTabSz="913765"/>
                <a:r>
                  <a:rPr lang="en-US" altLang="zh-CN" b="1" dirty="0">
                    <a:solidFill>
                      <a:srgbClr val="FFFFFF"/>
                    </a:solidFill>
                    <a:cs typeface="+mn-ea"/>
                    <a:sym typeface="+mn-lt"/>
                  </a:rPr>
                  <a:t>1</a:t>
                </a:r>
                <a:endParaRPr lang="zh-CN" altLang="en-US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Text1">
                <a:extLst>
                  <a:ext uri="{FF2B5EF4-FFF2-40B4-BE49-F238E27FC236}">
                    <a16:creationId xmlns:a16="http://schemas.microsoft.com/office/drawing/2014/main" id="{836723CD-0ED1-0F82-3F51-AE2C0E221CA1}"/>
                  </a:ext>
                </a:extLst>
              </p:cNvPr>
              <p:cNvSpPr txBox="1"/>
              <p:nvPr/>
            </p:nvSpPr>
            <p:spPr>
              <a:xfrm>
                <a:off x="5114999" y="2127136"/>
                <a:ext cx="4257349" cy="1234735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200">
                    <a:solidFill>
                      <a:schemeClr val="bg1">
                        <a:lumMod val="50000"/>
                      </a:schemeClr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tx1"/>
                    </a:solidFill>
                    <a:cs typeface="+mn-ea"/>
                    <a:sym typeface="+mn-lt"/>
                  </a:rPr>
                  <a:t>介绍如何通过命令手动添加静态ARP条目，确保设备始终将特定IP地址解析为固定MAC地址，提高网络稳定性。</a:t>
                </a:r>
                <a:endParaRPr lang="en-US" dirty="0"/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4755F521-4DF6-60E7-F8A7-1372E7BF5C4C}"/>
                </a:ext>
              </a:extLst>
            </p:cNvPr>
            <p:cNvGrpSpPr/>
            <p:nvPr/>
          </p:nvGrpSpPr>
          <p:grpSpPr>
            <a:xfrm>
              <a:off x="6638119" y="2381208"/>
              <a:ext cx="4880781" cy="1747693"/>
              <a:chOff x="8012077" y="1614178"/>
              <a:chExt cx="4880781" cy="1747693"/>
            </a:xfrm>
          </p:grpSpPr>
          <p:sp>
            <p:nvSpPr>
              <p:cNvPr id="15" name="Bullet2">
                <a:extLst>
                  <a:ext uri="{FF2B5EF4-FFF2-40B4-BE49-F238E27FC236}">
                    <a16:creationId xmlns:a16="http://schemas.microsoft.com/office/drawing/2014/main" id="{E0E51BA6-E500-CA45-2C87-337B53D9CF0A}"/>
                  </a:ext>
                </a:extLst>
              </p:cNvPr>
              <p:cNvSpPr txBox="1"/>
              <p:nvPr/>
            </p:nvSpPr>
            <p:spPr>
              <a:xfrm>
                <a:off x="8635509" y="1614178"/>
                <a:ext cx="4257349" cy="5129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  <a:buSzPct val="25000"/>
                </a:pPr>
                <a:r>
                  <a:rPr lang="zh-CN" altLang="en-US" b="1" dirty="0">
                    <a:cs typeface="+mn-ea"/>
                    <a:sym typeface="+mn-lt"/>
                  </a:rPr>
                  <a:t>删除动态ARP条目</a:t>
                </a:r>
                <a:endParaRPr lang="en-US" dirty="0"/>
              </a:p>
            </p:txBody>
          </p:sp>
          <p:sp>
            <p:nvSpPr>
              <p:cNvPr id="16" name="Number2">
                <a:extLst>
                  <a:ext uri="{FF2B5EF4-FFF2-40B4-BE49-F238E27FC236}">
                    <a16:creationId xmlns:a16="http://schemas.microsoft.com/office/drawing/2014/main" id="{4A90C28F-02FF-0C17-F61E-8A976A8BCBE2}"/>
                  </a:ext>
                </a:extLst>
              </p:cNvPr>
              <p:cNvSpPr/>
              <p:nvPr/>
            </p:nvSpPr>
            <p:spPr>
              <a:xfrm>
                <a:off x="8012077" y="1614178"/>
                <a:ext cx="512959" cy="512959"/>
              </a:xfrm>
              <a:prstGeom prst="rect">
                <a:avLst/>
              </a:prstGeom>
              <a:solidFill>
                <a:schemeClr val="accent1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1" forceAA="0" compatLnSpc="1">
                <a:normAutofit/>
              </a:bodyPr>
              <a:lstStyle/>
              <a:p>
                <a:pPr algn="ctr" defTabSz="913765"/>
                <a:r>
                  <a:rPr lang="en-US" altLang="zh-CN" b="1" dirty="0">
                    <a:solidFill>
                      <a:srgbClr val="FFFFFF"/>
                    </a:solidFill>
                    <a:cs typeface="+mn-ea"/>
                    <a:sym typeface="+mn-lt"/>
                  </a:rPr>
                  <a:t>2</a:t>
                </a:r>
                <a:endParaRPr lang="zh-CN" altLang="en-US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" name="Text2">
                <a:extLst>
                  <a:ext uri="{FF2B5EF4-FFF2-40B4-BE49-F238E27FC236}">
                    <a16:creationId xmlns:a16="http://schemas.microsoft.com/office/drawing/2014/main" id="{D5324978-F9D1-983E-FCFE-E57C87FF7948}"/>
                  </a:ext>
                </a:extLst>
              </p:cNvPr>
              <p:cNvSpPr txBox="1"/>
              <p:nvPr/>
            </p:nvSpPr>
            <p:spPr>
              <a:xfrm>
                <a:off x="8635508" y="2127136"/>
                <a:ext cx="4257349" cy="1234735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200">
                    <a:solidFill>
                      <a:schemeClr val="bg1">
                        <a:lumMod val="50000"/>
                      </a:schemeClr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tx1"/>
                    </a:solidFill>
                    <a:cs typeface="+mn-ea"/>
                    <a:sym typeface="+mn-lt"/>
                  </a:rPr>
                  <a:t>详细说明删除动态ARP缓存条目的方法，帮助管理员清理无效或过期的ARP记录，优化网络性能。</a:t>
                </a:r>
                <a:endParaRPr lang="en-US" dirty="0"/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24336440-EDB6-8A00-7C90-9206C63C9827}"/>
                </a:ext>
              </a:extLst>
            </p:cNvPr>
            <p:cNvGrpSpPr/>
            <p:nvPr/>
          </p:nvGrpSpPr>
          <p:grpSpPr>
            <a:xfrm>
              <a:off x="660400" y="4386407"/>
              <a:ext cx="4880781" cy="1747693"/>
              <a:chOff x="971059" y="3998888"/>
              <a:chExt cx="4880781" cy="1747693"/>
            </a:xfrm>
          </p:grpSpPr>
          <p:sp>
            <p:nvSpPr>
              <p:cNvPr id="12" name="Bullet3">
                <a:extLst>
                  <a:ext uri="{FF2B5EF4-FFF2-40B4-BE49-F238E27FC236}">
                    <a16:creationId xmlns:a16="http://schemas.microsoft.com/office/drawing/2014/main" id="{A621C648-FC7A-B77E-290A-7346B735EBFD}"/>
                  </a:ext>
                </a:extLst>
              </p:cNvPr>
              <p:cNvSpPr txBox="1"/>
              <p:nvPr/>
            </p:nvSpPr>
            <p:spPr>
              <a:xfrm>
                <a:off x="1594491" y="3998888"/>
                <a:ext cx="4257349" cy="5129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  <a:buSzPct val="25000"/>
                </a:pPr>
                <a:r>
                  <a:rPr lang="zh-CN" altLang="en-US" b="1" dirty="0">
                    <a:cs typeface="+mn-ea"/>
                    <a:sym typeface="+mn-lt"/>
                  </a:rPr>
                  <a:t>批量管理ARP条目</a:t>
                </a:r>
                <a:endParaRPr lang="en-US" dirty="0"/>
              </a:p>
            </p:txBody>
          </p:sp>
          <p:sp>
            <p:nvSpPr>
              <p:cNvPr id="13" name="Number3">
                <a:extLst>
                  <a:ext uri="{FF2B5EF4-FFF2-40B4-BE49-F238E27FC236}">
                    <a16:creationId xmlns:a16="http://schemas.microsoft.com/office/drawing/2014/main" id="{2FD36B50-8CED-D31E-16A5-599EDF4532AF}"/>
                  </a:ext>
                </a:extLst>
              </p:cNvPr>
              <p:cNvSpPr/>
              <p:nvPr/>
            </p:nvSpPr>
            <p:spPr>
              <a:xfrm>
                <a:off x="971059" y="3998888"/>
                <a:ext cx="512959" cy="512959"/>
              </a:xfrm>
              <a:prstGeom prst="rect">
                <a:avLst/>
              </a:prstGeom>
              <a:solidFill>
                <a:schemeClr val="accent1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1" forceAA="0" compatLnSpc="1">
                <a:normAutofit/>
              </a:bodyPr>
              <a:lstStyle/>
              <a:p>
                <a:pPr algn="ctr" defTabSz="913765"/>
                <a:r>
                  <a:rPr lang="en-US" altLang="zh-CN" b="1" dirty="0">
                    <a:solidFill>
                      <a:srgbClr val="FFFFFF"/>
                    </a:solidFill>
                    <a:cs typeface="+mn-ea"/>
                    <a:sym typeface="+mn-lt"/>
                  </a:rPr>
                  <a:t>3</a:t>
                </a:r>
                <a:endParaRPr lang="zh-CN" altLang="en-US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" name="Text3">
                <a:extLst>
                  <a:ext uri="{FF2B5EF4-FFF2-40B4-BE49-F238E27FC236}">
                    <a16:creationId xmlns:a16="http://schemas.microsoft.com/office/drawing/2014/main" id="{56E35A68-A270-4171-35F2-B8AC18C6E142}"/>
                  </a:ext>
                </a:extLst>
              </p:cNvPr>
              <p:cNvSpPr txBox="1"/>
              <p:nvPr/>
            </p:nvSpPr>
            <p:spPr>
              <a:xfrm>
                <a:off x="1594490" y="4511846"/>
                <a:ext cx="4257349" cy="1234735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200">
                    <a:solidFill>
                      <a:schemeClr val="bg1">
                        <a:lumMod val="50000"/>
                      </a:schemeClr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tx1"/>
                    </a:solidFill>
                    <a:cs typeface="+mn-ea"/>
                    <a:sym typeface="+mn-lt"/>
                  </a:rPr>
                  <a:t>探讨批量操作ARP条目的技巧，例如使用脚本同时添加或删除多个条目，提升网络管理效率。</a:t>
                </a: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2963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96937" y="1285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smtClean="0"/>
              <a:t>ARP </a:t>
            </a:r>
            <a:r>
              <a:rPr lang="zh-CN" altLang="en-US" dirty="0" smtClean="0"/>
              <a:t>命令的局限性与改进措施</a:t>
            </a:r>
            <a:endParaRPr lang="zh-CN" altLang="en-US" dirty="0"/>
          </a:p>
        </p:txBody>
      </p:sp>
      <p:grpSp>
        <p:nvGrpSpPr>
          <p:cNvPr id="4" name="4b193f43-bd29-432a-bf27-886e7f52c5b1.source.3.zh-Hans.pptx">
            <a:extLst>
              <a:ext uri="{FF2B5EF4-FFF2-40B4-BE49-F238E27FC236}">
                <a16:creationId xmlns:a16="http://schemas.microsoft.com/office/drawing/2014/main" id="{35D16462-8CFF-80FD-B5C1-811C01641EC0}"/>
              </a:ext>
            </a:extLst>
          </p:cNvPr>
          <p:cNvGrpSpPr/>
          <p:nvPr/>
        </p:nvGrpSpPr>
        <p:grpSpPr>
          <a:xfrm>
            <a:off x="196937" y="838894"/>
            <a:ext cx="8807363" cy="5421748"/>
            <a:chOff x="660399" y="1130301"/>
            <a:chExt cx="10858501" cy="5003799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71C61835-E73A-1AA0-94C5-8C2D16E7F213}"/>
                </a:ext>
              </a:extLst>
            </p:cNvPr>
            <p:cNvGrpSpPr/>
            <p:nvPr/>
          </p:nvGrpSpPr>
          <p:grpSpPr>
            <a:xfrm>
              <a:off x="660399" y="1130301"/>
              <a:ext cx="10858501" cy="5003799"/>
              <a:chOff x="660399" y="1130301"/>
              <a:chExt cx="10858501" cy="5003799"/>
            </a:xfrm>
          </p:grpSpPr>
          <p:sp>
            <p:nvSpPr>
              <p:cNvPr id="7" name="Title">
                <a:extLst>
                  <a:ext uri="{FF2B5EF4-FFF2-40B4-BE49-F238E27FC236}">
                    <a16:creationId xmlns:a16="http://schemas.microsoft.com/office/drawing/2014/main" id="{51E5B21C-1F16-F8C7-5636-F6224C509F18}"/>
                  </a:ext>
                </a:extLst>
              </p:cNvPr>
              <p:cNvSpPr/>
              <p:nvPr/>
            </p:nvSpPr>
            <p:spPr>
              <a:xfrm>
                <a:off x="660399" y="1130301"/>
                <a:ext cx="10858501" cy="53340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r>
                  <a:rPr kumimoji="1" lang="zh-CN" altLang="en-US" sz="2400" b="1" dirty="0">
                    <a:solidFill>
                      <a:schemeClr val="tx1"/>
                    </a:solidFill>
                    <a:cs typeface="+mn-ea"/>
                    <a:sym typeface="+mn-lt"/>
                  </a:rPr>
                  <a:t>探索 ARP 的不足及可能的解决方案</a:t>
                </a:r>
                <a:endParaRPr lang="en-US" dirty="0"/>
              </a:p>
            </p:txBody>
          </p:sp>
          <p:grpSp>
            <p:nvGrpSpPr>
              <p:cNvPr id="8" name="组合 1">
                <a:extLst>
                  <a:ext uri="{FF2B5EF4-FFF2-40B4-BE49-F238E27FC236}">
                    <a16:creationId xmlns:a16="http://schemas.microsoft.com/office/drawing/2014/main" id="{C95261C2-EB8E-7673-57E2-02C5A1B84BE0}"/>
                  </a:ext>
                </a:extLst>
              </p:cNvPr>
              <p:cNvGrpSpPr/>
              <p:nvPr/>
            </p:nvGrpSpPr>
            <p:grpSpPr>
              <a:xfrm>
                <a:off x="660399" y="1955800"/>
                <a:ext cx="4785783" cy="2057400"/>
                <a:chOff x="660400" y="3263900"/>
                <a:chExt cx="2344400" cy="2057400"/>
              </a:xfrm>
            </p:grpSpPr>
            <p:sp>
              <p:nvSpPr>
                <p:cNvPr id="15" name="Bullet1">
                  <a:extLst>
                    <a:ext uri="{FF2B5EF4-FFF2-40B4-BE49-F238E27FC236}">
                      <a16:creationId xmlns:a16="http://schemas.microsoft.com/office/drawing/2014/main" id="{289C26C7-6588-5514-3442-5059A329FC0D}"/>
                    </a:ext>
                  </a:extLst>
                </p:cNvPr>
                <p:cNvSpPr/>
                <p:nvPr/>
              </p:nvSpPr>
              <p:spPr>
                <a:xfrm>
                  <a:off x="660400" y="3263900"/>
                  <a:ext cx="2344400" cy="616488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ARP缓存限制</a:t>
                  </a:r>
                  <a:endParaRPr lang="en-US" dirty="0"/>
                </a:p>
              </p:txBody>
            </p:sp>
            <p:sp>
              <p:nvSpPr>
                <p:cNvPr id="16" name="Text1">
                  <a:extLst>
                    <a:ext uri="{FF2B5EF4-FFF2-40B4-BE49-F238E27FC236}">
                      <a16:creationId xmlns:a16="http://schemas.microsoft.com/office/drawing/2014/main" id="{9A9D903E-E188-49C7-BAB3-08B0F609D67B}"/>
                    </a:ext>
                  </a:extLst>
                </p:cNvPr>
                <p:cNvSpPr/>
                <p:nvPr/>
              </p:nvSpPr>
              <p:spPr>
                <a:xfrm>
                  <a:off x="660400" y="3879984"/>
                  <a:ext cx="2344400" cy="144131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探讨ARP缓存时间过长的问题，可能导致网络连接错误，提出通过调整缓存超时时间来优化性能。</a:t>
                  </a:r>
                  <a:endParaRPr lang="en-US" dirty="0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069D0296-A6D8-EE64-0D64-029948A074D5}"/>
                  </a:ext>
                </a:extLst>
              </p:cNvPr>
              <p:cNvGrpSpPr/>
              <p:nvPr/>
            </p:nvGrpSpPr>
            <p:grpSpPr>
              <a:xfrm>
                <a:off x="6733117" y="1955800"/>
                <a:ext cx="4785783" cy="2057400"/>
                <a:chOff x="660400" y="3263900"/>
                <a:chExt cx="2344400" cy="2057400"/>
              </a:xfrm>
            </p:grpSpPr>
            <p:sp>
              <p:nvSpPr>
                <p:cNvPr id="13" name="Bullet2">
                  <a:extLst>
                    <a:ext uri="{FF2B5EF4-FFF2-40B4-BE49-F238E27FC236}">
                      <a16:creationId xmlns:a16="http://schemas.microsoft.com/office/drawing/2014/main" id="{4E480889-A9EC-396A-A113-6358598D95C8}"/>
                    </a:ext>
                  </a:extLst>
                </p:cNvPr>
                <p:cNvSpPr/>
                <p:nvPr/>
              </p:nvSpPr>
              <p:spPr>
                <a:xfrm>
                  <a:off x="660400" y="3263900"/>
                  <a:ext cx="2344400" cy="616488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安全性问题分析</a:t>
                  </a:r>
                  <a:endParaRPr lang="en-US" dirty="0"/>
                </a:p>
              </p:txBody>
            </p:sp>
            <p:sp>
              <p:nvSpPr>
                <p:cNvPr id="14" name="Text2">
                  <a:extLst>
                    <a:ext uri="{FF2B5EF4-FFF2-40B4-BE49-F238E27FC236}">
                      <a16:creationId xmlns:a16="http://schemas.microsoft.com/office/drawing/2014/main" id="{253F46F2-F205-0F83-3E13-7E8CE12DBE96}"/>
                    </a:ext>
                  </a:extLst>
                </p:cNvPr>
                <p:cNvSpPr/>
                <p:nvPr/>
              </p:nvSpPr>
              <p:spPr>
                <a:xfrm>
                  <a:off x="660400" y="3879984"/>
                  <a:ext cx="2344400" cy="144131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分析ARP欺骗等安全风险，说明其对网络稳定性的影响，并介绍使用ARP防护工具或技术的必要性。</a:t>
                  </a:r>
                  <a:endParaRPr lang="en-US" dirty="0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B7D40088-6117-D808-FD57-DF90DD96FB02}"/>
                  </a:ext>
                </a:extLst>
              </p:cNvPr>
              <p:cNvGrpSpPr/>
              <p:nvPr/>
            </p:nvGrpSpPr>
            <p:grpSpPr>
              <a:xfrm>
                <a:off x="660399" y="4076700"/>
                <a:ext cx="4785783" cy="2057400"/>
                <a:chOff x="660400" y="3263900"/>
                <a:chExt cx="2344400" cy="2057400"/>
              </a:xfrm>
            </p:grpSpPr>
            <p:sp>
              <p:nvSpPr>
                <p:cNvPr id="11" name="Bullet3">
                  <a:extLst>
                    <a:ext uri="{FF2B5EF4-FFF2-40B4-BE49-F238E27FC236}">
                      <a16:creationId xmlns:a16="http://schemas.microsoft.com/office/drawing/2014/main" id="{B2448E6D-0CCF-7518-6775-249C0A4B52E5}"/>
                    </a:ext>
                  </a:extLst>
                </p:cNvPr>
                <p:cNvSpPr/>
                <p:nvPr/>
              </p:nvSpPr>
              <p:spPr>
                <a:xfrm>
                  <a:off x="660400" y="3263900"/>
                  <a:ext cx="2344400" cy="616488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替代方案研究</a:t>
                  </a:r>
                  <a:endParaRPr lang="en-US" dirty="0"/>
                </a:p>
              </p:txBody>
            </p:sp>
            <p:sp>
              <p:nvSpPr>
                <p:cNvPr id="12" name="Text3">
                  <a:extLst>
                    <a:ext uri="{FF2B5EF4-FFF2-40B4-BE49-F238E27FC236}">
                      <a16:creationId xmlns:a16="http://schemas.microsoft.com/office/drawing/2014/main" id="{827C8D63-04AB-2088-F87E-8F3FEE3564E7}"/>
                    </a:ext>
                  </a:extLst>
                </p:cNvPr>
                <p:cNvSpPr/>
                <p:nvPr/>
              </p:nvSpPr>
              <p:spPr>
                <a:xfrm>
                  <a:off x="660400" y="3879984"/>
                  <a:ext cx="2344400" cy="144131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研究和比较其他协议（如NDP）作为ARP的替代方案，探讨它们在解决ARP局限性方面的潜力与实际应用场景。</a:t>
                  </a:r>
                  <a:endParaRPr lang="en-US" dirty="0"/>
                </a:p>
              </p:txBody>
            </p:sp>
          </p:grpSp>
        </p:grpSp>
        <p:cxnSp>
          <p:nvCxnSpPr>
            <p:cNvPr id="6" name="Shape2">
              <a:extLst>
                <a:ext uri="{FF2B5EF4-FFF2-40B4-BE49-F238E27FC236}">
                  <a16:creationId xmlns:a16="http://schemas.microsoft.com/office/drawing/2014/main" id="{0665C570-DCE2-93FD-A54A-5F7438C03FB8}"/>
                </a:ext>
              </a:extLst>
            </p:cNvPr>
            <p:cNvCxnSpPr>
              <a:cxnSpLocks/>
            </p:cNvCxnSpPr>
            <p:nvPr/>
          </p:nvCxnSpPr>
          <p:spPr>
            <a:xfrm>
              <a:off x="6220213" y="1792122"/>
              <a:ext cx="0" cy="4191085"/>
            </a:xfrm>
            <a:prstGeom prst="line">
              <a:avLst/>
            </a:prstGeom>
            <a:ln w="6350" cap="rnd">
              <a:solidFill>
                <a:schemeClr val="tx1">
                  <a:alpha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01750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grpSp>
        <p:nvGrpSpPr>
          <p:cNvPr id="3" name="组合 2"/>
          <p:cNvGrpSpPr/>
          <p:nvPr/>
        </p:nvGrpSpPr>
        <p:grpSpPr>
          <a:xfrm>
            <a:off x="173188" y="1022704"/>
            <a:ext cx="8765540" cy="4918075"/>
            <a:chOff x="3080" y="1785"/>
            <a:chExt cx="13242" cy="7430"/>
          </a:xfrm>
        </p:grpSpPr>
        <p:sp>
          <p:nvSpPr>
            <p:cNvPr id="4" name="矩形 3"/>
            <p:cNvSpPr/>
            <p:nvPr/>
          </p:nvSpPr>
          <p:spPr>
            <a:xfrm>
              <a:off x="3080" y="17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280" y="19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70593" y="1889635"/>
            <a:ext cx="7038340" cy="2782580"/>
            <a:chOff x="4036" y="2920"/>
            <a:chExt cx="11084" cy="3913"/>
          </a:xfrm>
        </p:grpSpPr>
        <p:sp>
          <p:nvSpPr>
            <p:cNvPr id="7" name="文本框 6"/>
            <p:cNvSpPr txBox="1"/>
            <p:nvPr/>
          </p:nvSpPr>
          <p:spPr>
            <a:xfrm>
              <a:off x="6589" y="2920"/>
              <a:ext cx="5979" cy="1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PART </a:t>
              </a:r>
              <a:r>
                <a:rPr lang="en-US" altLang="zh-CN" sz="6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07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71" y="4348"/>
              <a:ext cx="10432" cy="1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72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Route </a:t>
              </a:r>
              <a:r>
                <a:rPr lang="zh-CN" altLang="en-US" sz="72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命令详解</a:t>
              </a:r>
              <a:endParaRPr lang="zh-CN" altLang="en-US" sz="7200" b="1" dirty="0">
                <a:solidFill>
                  <a:srgbClr val="6E8C89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036" y="6243"/>
              <a:ext cx="11084" cy="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管理本地路由表，优化网络流量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084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65100" y="1539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smtClean="0"/>
              <a:t>Route </a:t>
            </a:r>
            <a:r>
              <a:rPr lang="zh-CN" altLang="en-US" dirty="0" smtClean="0"/>
              <a:t>命令的基础功能</a:t>
            </a:r>
            <a:endParaRPr lang="zh-CN" altLang="en-US" dirty="0"/>
          </a:p>
        </p:txBody>
      </p:sp>
      <p:grpSp>
        <p:nvGrpSpPr>
          <p:cNvPr id="4" name="2e7a392a-fbe0-4472-8450-a75d3bc85a7b.source.3.zh-Hans.pptx">
            <a:extLst>
              <a:ext uri="{FF2B5EF4-FFF2-40B4-BE49-F238E27FC236}">
                <a16:creationId xmlns:a16="http://schemas.microsoft.com/office/drawing/2014/main" id="{CD3BB542-7628-A441-7C83-C4A3F6EC7240}"/>
              </a:ext>
            </a:extLst>
          </p:cNvPr>
          <p:cNvGrpSpPr/>
          <p:nvPr/>
        </p:nvGrpSpPr>
        <p:grpSpPr>
          <a:xfrm>
            <a:off x="165100" y="1054098"/>
            <a:ext cx="8788400" cy="5321301"/>
            <a:chOff x="660400" y="1973523"/>
            <a:chExt cx="10847600" cy="3317354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05E54057-E973-B139-9523-119E4211381A}"/>
                </a:ext>
              </a:extLst>
            </p:cNvPr>
            <p:cNvGrpSpPr/>
            <p:nvPr/>
          </p:nvGrpSpPr>
          <p:grpSpPr>
            <a:xfrm>
              <a:off x="4393462" y="1973523"/>
              <a:ext cx="3411223" cy="1630908"/>
              <a:chOff x="663657" y="2827282"/>
              <a:chExt cx="3407448" cy="1630908"/>
            </a:xfrm>
          </p:grpSpPr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7B6B0E27-0564-2CFF-9FF6-6360C7FC8D61}"/>
                  </a:ext>
                </a:extLst>
              </p:cNvPr>
              <p:cNvGrpSpPr/>
              <p:nvPr/>
            </p:nvGrpSpPr>
            <p:grpSpPr>
              <a:xfrm>
                <a:off x="1403427" y="2827282"/>
                <a:ext cx="2667678" cy="1630908"/>
                <a:chOff x="1403427" y="2827282"/>
                <a:chExt cx="2667678" cy="1630908"/>
              </a:xfrm>
            </p:grpSpPr>
            <p:sp>
              <p:nvSpPr>
                <p:cNvPr id="19" name="Text1">
                  <a:extLst>
                    <a:ext uri="{FF2B5EF4-FFF2-40B4-BE49-F238E27FC236}">
                      <a16:creationId xmlns:a16="http://schemas.microsoft.com/office/drawing/2014/main" id="{9A45534E-B2D8-1B80-716C-514D946A0C3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403427" y="3313673"/>
                  <a:ext cx="2667678" cy="1144517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kumimoji="0" sz="1050" i="0" u="none" strike="noStrike" cap="none" spc="0" normalizeH="0" baseline="0">
                      <a:ln>
                        <a:noFill/>
                      </a:ln>
                      <a:effectLst/>
                      <a:uLnTx/>
                      <a:uFillTx/>
                    </a:defRPr>
                  </a:lvl1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使用 Route print 命令查看本地计算机的完整路由表信息，包括网络目标、子网掩码和网关等关键数据。</a:t>
                  </a:r>
                  <a:endParaRPr lang="en-US" dirty="0"/>
                </a:p>
              </p:txBody>
            </p:sp>
            <p:sp>
              <p:nvSpPr>
                <p:cNvPr id="20" name="Bullet1">
                  <a:extLst>
                    <a:ext uri="{FF2B5EF4-FFF2-40B4-BE49-F238E27FC236}">
                      <a16:creationId xmlns:a16="http://schemas.microsoft.com/office/drawing/2014/main" id="{97CE432D-002E-806C-A128-552934E357EC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403427" y="2827282"/>
                  <a:ext cx="2667678" cy="486391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>
                  <a:defPPr>
                    <a:defRPr lang="zh-CN"/>
                  </a:defPPr>
                  <a:lvl1pPr>
                    <a:defRPr kumimoji="0" sz="1400" b="1" i="0" u="none" strike="noStrike" cap="none" spc="0" normalizeH="0" baseline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</a:defRPr>
                  </a:lvl1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8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查看路由表</a:t>
                  </a:r>
                  <a:endParaRPr lang="en-US" dirty="0"/>
                </a:p>
              </p:txBody>
            </p:sp>
          </p:grpSp>
          <p:sp>
            <p:nvSpPr>
              <p:cNvPr id="18" name="Number1">
                <a:extLst>
                  <a:ext uri="{FF2B5EF4-FFF2-40B4-BE49-F238E27FC236}">
                    <a16:creationId xmlns:a16="http://schemas.microsoft.com/office/drawing/2014/main" id="{FEC6C062-1BB9-58AC-02B6-BA8917D46AF0}"/>
                  </a:ext>
                </a:extLst>
              </p:cNvPr>
              <p:cNvSpPr/>
              <p:nvPr/>
            </p:nvSpPr>
            <p:spPr>
              <a:xfrm>
                <a:off x="663657" y="2866870"/>
                <a:ext cx="539999" cy="27629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r>
                  <a:rPr lang="en-US" altLang="zh-CN" b="1" dirty="0">
                    <a:solidFill>
                      <a:srgbClr val="FFFFFF"/>
                    </a:solidFill>
                    <a:cs typeface="+mn-ea"/>
                    <a:sym typeface="+mn-lt"/>
                  </a:rPr>
                  <a:t>1</a:t>
                </a:r>
                <a:endParaRPr lang="zh-CN" altLang="en-US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7CD4999B-C219-D34D-85FE-3BFD31A71199}"/>
                </a:ext>
              </a:extLst>
            </p:cNvPr>
            <p:cNvGrpSpPr/>
            <p:nvPr/>
          </p:nvGrpSpPr>
          <p:grpSpPr>
            <a:xfrm>
              <a:off x="8052178" y="1973523"/>
              <a:ext cx="3455822" cy="1630908"/>
              <a:chOff x="4337824" y="2827282"/>
              <a:chExt cx="3466862" cy="1630908"/>
            </a:xfrm>
          </p:grpSpPr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4B366C11-986C-258A-F91E-01D2C77C40C8}"/>
                  </a:ext>
                </a:extLst>
              </p:cNvPr>
              <p:cNvGrpSpPr/>
              <p:nvPr/>
            </p:nvGrpSpPr>
            <p:grpSpPr>
              <a:xfrm>
                <a:off x="5126108" y="2827282"/>
                <a:ext cx="2678578" cy="1630908"/>
                <a:chOff x="5126108" y="2827282"/>
                <a:chExt cx="2678578" cy="1630908"/>
              </a:xfrm>
            </p:grpSpPr>
            <p:sp>
              <p:nvSpPr>
                <p:cNvPr id="15" name="Text2">
                  <a:extLst>
                    <a:ext uri="{FF2B5EF4-FFF2-40B4-BE49-F238E27FC236}">
                      <a16:creationId xmlns:a16="http://schemas.microsoft.com/office/drawing/2014/main" id="{C271FAA2-5DB3-2E13-8FD6-E7AC28877A7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126108" y="3313673"/>
                  <a:ext cx="2678578" cy="1144517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kumimoji="0" sz="1050" i="0" u="none" strike="noStrike" cap="none" spc="0" normalizeH="0" baseline="0">
                      <a:ln>
                        <a:noFill/>
                      </a:ln>
                      <a:effectLst/>
                      <a:uLnTx/>
                      <a:uFillTx/>
                    </a:defRPr>
                  </a:lvl1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利用 Route -4 或 -6 参数分别查看 IPv4 和 IPv6 路由表内容，帮助管理员聚焦特定协议的路由数据。</a:t>
                  </a:r>
                  <a:endParaRPr lang="en-US" dirty="0"/>
                </a:p>
              </p:txBody>
            </p:sp>
            <p:sp>
              <p:nvSpPr>
                <p:cNvPr id="16" name="Bullet2">
                  <a:extLst>
                    <a:ext uri="{FF2B5EF4-FFF2-40B4-BE49-F238E27FC236}">
                      <a16:creationId xmlns:a16="http://schemas.microsoft.com/office/drawing/2014/main" id="{BFC898AD-4A46-5241-A77E-3A0A8DAD931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126108" y="2827282"/>
                  <a:ext cx="2678578" cy="486391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>
                  <a:defPPr>
                    <a:defRPr lang="zh-CN"/>
                  </a:defPPr>
                  <a:lvl1pPr>
                    <a:defRPr kumimoji="0" sz="1400" b="1" i="0" u="none" strike="noStrike" cap="none" spc="0" normalizeH="0" baseline="0">
                      <a:ln>
                        <a:noFill/>
                      </a:ln>
                      <a:solidFill>
                        <a:schemeClr val="tx1">
                          <a:alpha val="60000"/>
                        </a:schemeClr>
                      </a:solidFill>
                      <a:effectLst/>
                      <a:uLnTx/>
                      <a:uFillTx/>
                    </a:defRPr>
                  </a:lvl1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8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过滤路由信息</a:t>
                  </a:r>
                  <a:endParaRPr lang="en-US" dirty="0"/>
                </a:p>
              </p:txBody>
            </p:sp>
          </p:grpSp>
          <p:sp>
            <p:nvSpPr>
              <p:cNvPr id="14" name="Number2">
                <a:extLst>
                  <a:ext uri="{FF2B5EF4-FFF2-40B4-BE49-F238E27FC236}">
                    <a16:creationId xmlns:a16="http://schemas.microsoft.com/office/drawing/2014/main" id="{3BC723EF-A1AD-ACED-211D-791F7E58112C}"/>
                  </a:ext>
                </a:extLst>
              </p:cNvPr>
              <p:cNvSpPr/>
              <p:nvPr/>
            </p:nvSpPr>
            <p:spPr>
              <a:xfrm>
                <a:off x="4337824" y="2866870"/>
                <a:ext cx="540000" cy="27629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r>
                  <a:rPr lang="en-US" altLang="zh-CN" b="1" dirty="0">
                    <a:solidFill>
                      <a:srgbClr val="FFFFFF"/>
                    </a:solidFill>
                    <a:cs typeface="+mn-ea"/>
                    <a:sym typeface="+mn-lt"/>
                  </a:rPr>
                  <a:t>2</a:t>
                </a:r>
                <a:endParaRPr lang="zh-CN" altLang="en-US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D1BF34EB-07A5-D67C-67A1-4C8EA24E5E1C}"/>
                </a:ext>
              </a:extLst>
            </p:cNvPr>
            <p:cNvGrpSpPr/>
            <p:nvPr/>
          </p:nvGrpSpPr>
          <p:grpSpPr>
            <a:xfrm>
              <a:off x="4393462" y="3708301"/>
              <a:ext cx="3411223" cy="1582576"/>
              <a:chOff x="8107692" y="2854192"/>
              <a:chExt cx="3428142" cy="1582576"/>
            </a:xfrm>
          </p:grpSpPr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C2101053-C2C9-C250-EFFD-71F7C5BCBA36}"/>
                  </a:ext>
                </a:extLst>
              </p:cNvPr>
              <p:cNvGrpSpPr/>
              <p:nvPr/>
            </p:nvGrpSpPr>
            <p:grpSpPr>
              <a:xfrm>
                <a:off x="8851221" y="2854192"/>
                <a:ext cx="2684613" cy="1582576"/>
                <a:chOff x="8851221" y="2854192"/>
                <a:chExt cx="2684613" cy="1582576"/>
              </a:xfrm>
            </p:grpSpPr>
            <p:sp>
              <p:nvSpPr>
                <p:cNvPr id="11" name="Text3">
                  <a:extLst>
                    <a:ext uri="{FF2B5EF4-FFF2-40B4-BE49-F238E27FC236}">
                      <a16:creationId xmlns:a16="http://schemas.microsoft.com/office/drawing/2014/main" id="{C9025609-9E65-951D-8B09-0F26855C242A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851221" y="3292251"/>
                  <a:ext cx="2684613" cy="1144517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>
                  <a:defPPr>
                    <a:defRPr lang="zh-CN"/>
                  </a:defPPr>
                  <a:lvl1pPr>
                    <a:lnSpc>
                      <a:spcPct val="150000"/>
                    </a:lnSpc>
                    <a:defRPr kumimoji="0" sz="1050" i="0" u="none" strike="noStrike" cap="none" spc="0" normalizeH="0" baseline="0">
                      <a:ln>
                        <a:noFill/>
                      </a:ln>
                      <a:effectLst/>
                      <a:uLnTx/>
                      <a:uFillTx/>
                    </a:defRPr>
                  </a:lvl1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学习通过 Route add、delete 等命令动态修改路由表条目，确保网络连接高效稳定并满足实际需求。</a:t>
                  </a:r>
                  <a:endParaRPr lang="en-US" dirty="0"/>
                </a:p>
              </p:txBody>
            </p:sp>
            <p:sp>
              <p:nvSpPr>
                <p:cNvPr id="12" name="Bullet3">
                  <a:extLst>
                    <a:ext uri="{FF2B5EF4-FFF2-40B4-BE49-F238E27FC236}">
                      <a16:creationId xmlns:a16="http://schemas.microsoft.com/office/drawing/2014/main" id="{5407CDDA-2211-423F-8FD7-A20346D9D6D1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851221" y="2854192"/>
                  <a:ext cx="2684613" cy="438059"/>
                </a:xfrm>
                <a:prstGeom prst="rect">
                  <a:avLst/>
                </a:prstGeom>
                <a:noFill/>
              </p:spPr>
              <p:txBody>
                <a:bodyPr wrap="square" rtlCol="0" anchor="t" anchorCtr="0">
                  <a:normAutofit/>
                </a:bodyPr>
                <a:lstStyle>
                  <a:defPPr>
                    <a:defRPr lang="zh-CN"/>
                  </a:defPPr>
                  <a:lvl1pPr>
                    <a:defRPr kumimoji="0" sz="1400" b="1" i="0" u="none" strike="noStrike" cap="none" spc="0" normalizeH="0" baseline="0">
                      <a:ln>
                        <a:noFill/>
                      </a:ln>
                      <a:solidFill>
                        <a:schemeClr val="tx1">
                          <a:alpha val="60000"/>
                        </a:schemeClr>
                      </a:solidFill>
                      <a:effectLst/>
                      <a:uLnTx/>
                      <a:uFillTx/>
                    </a:defRPr>
                  </a:lvl1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8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动态路由更新</a:t>
                  </a:r>
                  <a:endParaRPr lang="en-US" dirty="0"/>
                </a:p>
              </p:txBody>
            </p:sp>
          </p:grpSp>
          <p:sp>
            <p:nvSpPr>
              <p:cNvPr id="10" name="Number3">
                <a:extLst>
                  <a:ext uri="{FF2B5EF4-FFF2-40B4-BE49-F238E27FC236}">
                    <a16:creationId xmlns:a16="http://schemas.microsoft.com/office/drawing/2014/main" id="{91DF0A0A-36BE-4501-D0F2-0EBFB19D05F9}"/>
                  </a:ext>
                </a:extLst>
              </p:cNvPr>
              <p:cNvSpPr/>
              <p:nvPr/>
            </p:nvSpPr>
            <p:spPr>
              <a:xfrm>
                <a:off x="8107692" y="2854192"/>
                <a:ext cx="540001" cy="27961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r>
                  <a:rPr lang="en-US" altLang="zh-CN" b="1" dirty="0">
                    <a:solidFill>
                      <a:srgbClr val="FFFFFF"/>
                    </a:solidFill>
                    <a:cs typeface="+mn-ea"/>
                    <a:sym typeface="+mn-lt"/>
                  </a:rPr>
                  <a:t>3</a:t>
                </a:r>
                <a:endParaRPr lang="zh-CN" altLang="en-US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8" name="Title">
              <a:extLst>
                <a:ext uri="{FF2B5EF4-FFF2-40B4-BE49-F238E27FC236}">
                  <a16:creationId xmlns:a16="http://schemas.microsoft.com/office/drawing/2014/main" id="{37143E44-9979-F351-9404-CE142EDC6A4C}"/>
                </a:ext>
              </a:extLst>
            </p:cNvPr>
            <p:cNvSpPr txBox="1"/>
            <p:nvPr/>
          </p:nvSpPr>
          <p:spPr>
            <a:xfrm>
              <a:off x="660400" y="1973523"/>
              <a:ext cx="3349626" cy="3317354"/>
            </a:xfrm>
            <a:prstGeom prst="rect">
              <a:avLst/>
            </a:prstGeom>
            <a:noFill/>
          </p:spPr>
          <p:txBody>
            <a:bodyPr wrap="square" anchor="t" anchorCtr="0">
              <a:normAutofit/>
            </a:bodyPr>
            <a:lstStyle>
              <a:defPPr>
                <a:defRPr lang="zh-CN"/>
              </a:defPPr>
              <a:lvl1pPr>
                <a:defRPr sz="2400" b="1">
                  <a:cs typeface="+mn-ea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dirty="0">
                  <a:sym typeface="+mn-lt"/>
                </a:rPr>
                <a:t>学习如何查看本地路由表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2431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</a:t>
            </a:r>
            <a:endParaRPr lang="en-US" altLang="zh-CN" dirty="0"/>
          </a:p>
        </p:txBody>
      </p:sp>
      <p:sp>
        <p:nvSpPr>
          <p:cNvPr id="3" name="标题 4294967294"/>
          <p:cNvSpPr txBox="1">
            <a:spLocks/>
          </p:cNvSpPr>
          <p:nvPr/>
        </p:nvSpPr>
        <p:spPr>
          <a:xfrm>
            <a:off x="165100" y="1285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smtClean="0"/>
              <a:t>Route </a:t>
            </a:r>
            <a:r>
              <a:rPr lang="zh-CN" altLang="en-US" dirty="0" smtClean="0"/>
              <a:t>命令的高级操作</a:t>
            </a:r>
            <a:endParaRPr lang="zh-CN" altLang="en-US" dirty="0"/>
          </a:p>
        </p:txBody>
      </p:sp>
      <p:grpSp>
        <p:nvGrpSpPr>
          <p:cNvPr id="4" name="43b6fcd5-2063-4980-9512-6760c73f4a8a.source.5.zh-Hans.pptx">
            <a:extLst>
              <a:ext uri="{FF2B5EF4-FFF2-40B4-BE49-F238E27FC236}">
                <a16:creationId xmlns:a16="http://schemas.microsoft.com/office/drawing/2014/main" id="{CD1D5832-9750-25B9-FF2A-F33783F80672}"/>
              </a:ext>
            </a:extLst>
          </p:cNvPr>
          <p:cNvGrpSpPr/>
          <p:nvPr/>
        </p:nvGrpSpPr>
        <p:grpSpPr>
          <a:xfrm>
            <a:off x="165100" y="800100"/>
            <a:ext cx="8826500" cy="5275023"/>
            <a:chOff x="660400" y="1130300"/>
            <a:chExt cx="10858500" cy="5003800"/>
          </a:xfrm>
        </p:grpSpPr>
        <p:sp>
          <p:nvSpPr>
            <p:cNvPr id="5" name="Title">
              <a:extLst>
                <a:ext uri="{FF2B5EF4-FFF2-40B4-BE49-F238E27FC236}">
                  <a16:creationId xmlns:a16="http://schemas.microsoft.com/office/drawing/2014/main" id="{692D6467-2FF4-641E-67D0-9DB9142C2FE3}"/>
                </a:ext>
              </a:extLst>
            </p:cNvPr>
            <p:cNvSpPr txBox="1">
              <a:spLocks/>
            </p:cNvSpPr>
            <p:nvPr/>
          </p:nvSpPr>
          <p:spPr>
            <a:xfrm>
              <a:off x="660400" y="1130300"/>
              <a:ext cx="10858500" cy="712955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探讨添加、修改、删除路由条目的方法</a:t>
              </a:r>
              <a:endParaRPr lang="en-US" dirty="0"/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43738E9-8F6F-F9B7-08A0-9062EC7C53B4}"/>
                </a:ext>
              </a:extLst>
            </p:cNvPr>
            <p:cNvGrpSpPr/>
            <p:nvPr/>
          </p:nvGrpSpPr>
          <p:grpSpPr>
            <a:xfrm>
              <a:off x="660400" y="2177144"/>
              <a:ext cx="10858500" cy="3956956"/>
              <a:chOff x="660400" y="2177144"/>
              <a:chExt cx="9034500" cy="3956956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3BD5AFD-BE60-F6E1-9872-5F45AFEAE136}"/>
                  </a:ext>
                </a:extLst>
              </p:cNvPr>
              <p:cNvGrpSpPr/>
              <p:nvPr/>
            </p:nvGrpSpPr>
            <p:grpSpPr>
              <a:xfrm>
                <a:off x="660400" y="2177144"/>
                <a:ext cx="1738504" cy="3956956"/>
                <a:chOff x="660400" y="2177144"/>
                <a:chExt cx="1738504" cy="3956956"/>
              </a:xfrm>
            </p:grpSpPr>
            <p:sp>
              <p:nvSpPr>
                <p:cNvPr id="24" name="Picture1">
                  <a:extLst>
                    <a:ext uri="{FF2B5EF4-FFF2-40B4-BE49-F238E27FC236}">
                      <a16:creationId xmlns:a16="http://schemas.microsoft.com/office/drawing/2014/main" id="{4B82BEF9-1558-99EC-6E53-D1D20712DD06}"/>
                    </a:ext>
                  </a:extLst>
                </p:cNvPr>
                <p:cNvSpPr/>
                <p:nvPr/>
              </p:nvSpPr>
              <p:spPr>
                <a:xfrm>
                  <a:off x="660400" y="4838699"/>
                  <a:ext cx="1738504" cy="1295401"/>
                </a:xfrm>
                <a:prstGeom prst="roundRect">
                  <a:avLst>
                    <a:gd name="adj" fmla="val 8000"/>
                  </a:avLst>
                </a:prstGeom>
                <a:blipFill>
                  <a:blip r:embed="rId3"/>
                  <a:srcRect/>
                  <a:stretch>
                    <a:fillRect l="-15198" r="-15198"/>
                  </a:stretch>
                </a:blipFill>
                <a:ln w="635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endParaRPr lang="zh-CN" altLang="en-US" sz="2400" b="1" dirty="0">
                    <a:solidFill>
                      <a:schemeClr val="lt1"/>
                    </a:solidFill>
                    <a:sym typeface="+mn-lt"/>
                  </a:endParaRPr>
                </a:p>
              </p:txBody>
            </p:sp>
            <p:sp>
              <p:nvSpPr>
                <p:cNvPr id="25" name="Bullet1">
                  <a:extLst>
                    <a:ext uri="{FF2B5EF4-FFF2-40B4-BE49-F238E27FC236}">
                      <a16:creationId xmlns:a16="http://schemas.microsoft.com/office/drawing/2014/main" id="{03075B91-7D41-F03E-47D8-D968FD2182A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60400" y="2177144"/>
                  <a:ext cx="1738504" cy="71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添加路由条目</a:t>
                  </a:r>
                  <a:endParaRPr lang="en-US" dirty="0"/>
                </a:p>
              </p:txBody>
            </p:sp>
            <p:sp>
              <p:nvSpPr>
                <p:cNvPr id="26" name="Text1">
                  <a:extLst>
                    <a:ext uri="{FF2B5EF4-FFF2-40B4-BE49-F238E27FC236}">
                      <a16:creationId xmlns:a16="http://schemas.microsoft.com/office/drawing/2014/main" id="{5F0FEA0D-3923-423A-8D4C-0CFD6388F86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60400" y="2888344"/>
                  <a:ext cx="1738504" cy="184777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详细讲解如何使用 Route 命令添加新路由条目，包括指定目标地址、子网掩码和网关等参数的具体步骤。</a:t>
                  </a:r>
                  <a:endParaRPr lang="en-US" dirty="0"/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4EF62687-637B-AF5F-79E3-C2C551F3B2F6}"/>
                  </a:ext>
                </a:extLst>
              </p:cNvPr>
              <p:cNvGrpSpPr/>
              <p:nvPr/>
            </p:nvGrpSpPr>
            <p:grpSpPr>
              <a:xfrm>
                <a:off x="2484399" y="2177144"/>
                <a:ext cx="1738504" cy="3956956"/>
                <a:chOff x="2484399" y="2177144"/>
                <a:chExt cx="1738504" cy="3956956"/>
              </a:xfrm>
            </p:grpSpPr>
            <p:sp>
              <p:nvSpPr>
                <p:cNvPr id="21" name="Picture2">
                  <a:extLst>
                    <a:ext uri="{FF2B5EF4-FFF2-40B4-BE49-F238E27FC236}">
                      <a16:creationId xmlns:a16="http://schemas.microsoft.com/office/drawing/2014/main" id="{781ACE38-8B76-C3B0-725F-C2ECC77BD2F7}"/>
                    </a:ext>
                  </a:extLst>
                </p:cNvPr>
                <p:cNvSpPr/>
                <p:nvPr/>
              </p:nvSpPr>
              <p:spPr>
                <a:xfrm>
                  <a:off x="2484399" y="4838699"/>
                  <a:ext cx="1738504" cy="1295401"/>
                </a:xfrm>
                <a:prstGeom prst="roundRect">
                  <a:avLst>
                    <a:gd name="adj" fmla="val 8000"/>
                  </a:avLst>
                </a:prstGeom>
                <a:blipFill>
                  <a:blip r:embed="rId4"/>
                  <a:srcRect/>
                  <a:stretch>
                    <a:fillRect l="-15198" r="-15198"/>
                  </a:stretch>
                </a:blipFill>
                <a:ln w="635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endParaRPr lang="zh-CN" altLang="en-US" sz="2400" b="1" dirty="0">
                    <a:solidFill>
                      <a:schemeClr val="lt1"/>
                    </a:solidFill>
                    <a:sym typeface="+mn-lt"/>
                  </a:endParaRPr>
                </a:p>
              </p:txBody>
            </p:sp>
            <p:sp>
              <p:nvSpPr>
                <p:cNvPr id="22" name="Bullet2">
                  <a:extLst>
                    <a:ext uri="{FF2B5EF4-FFF2-40B4-BE49-F238E27FC236}">
                      <a16:creationId xmlns:a16="http://schemas.microsoft.com/office/drawing/2014/main" id="{973FC125-7DD3-3309-EF50-F6DCE3C77E3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484399" y="2177144"/>
                  <a:ext cx="1738504" cy="71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修改现有路由</a:t>
                  </a:r>
                  <a:endParaRPr lang="en-US" dirty="0"/>
                </a:p>
              </p:txBody>
            </p:sp>
            <p:sp>
              <p:nvSpPr>
                <p:cNvPr id="23" name="Text2">
                  <a:extLst>
                    <a:ext uri="{FF2B5EF4-FFF2-40B4-BE49-F238E27FC236}">
                      <a16:creationId xmlns:a16="http://schemas.microsoft.com/office/drawing/2014/main" id="{728FD3F0-4274-FB1B-9BDA-1B382068FDE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484399" y="2888344"/>
                  <a:ext cx="1738504" cy="184777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 err="1">
                      <a:solidFill>
                        <a:schemeClr val="tx1"/>
                      </a:solidFill>
                      <a:cs typeface="+mn-ea"/>
                      <a:sym typeface="+mn-lt"/>
                    </a:rPr>
                    <a:t>阐述通过 Route 命令修改已存在的路由条目的方法，重点介绍如何更新网关或度量值以优化网络性能。</a:t>
                  </a:r>
                  <a:endParaRPr lang="en-US" dirty="0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37399B84-53B1-9C3C-B172-8DA4BD1A781F}"/>
                  </a:ext>
                </a:extLst>
              </p:cNvPr>
              <p:cNvGrpSpPr/>
              <p:nvPr/>
            </p:nvGrpSpPr>
            <p:grpSpPr>
              <a:xfrm>
                <a:off x="4308398" y="2177144"/>
                <a:ext cx="1738504" cy="3956956"/>
                <a:chOff x="4308398" y="2177144"/>
                <a:chExt cx="1738504" cy="3956956"/>
              </a:xfrm>
            </p:grpSpPr>
            <p:sp>
              <p:nvSpPr>
                <p:cNvPr id="18" name="Picture3">
                  <a:extLst>
                    <a:ext uri="{FF2B5EF4-FFF2-40B4-BE49-F238E27FC236}">
                      <a16:creationId xmlns:a16="http://schemas.microsoft.com/office/drawing/2014/main" id="{8307E6B2-D8F8-5B4B-9350-1EB7A92F97EA}"/>
                    </a:ext>
                  </a:extLst>
                </p:cNvPr>
                <p:cNvSpPr/>
                <p:nvPr/>
              </p:nvSpPr>
              <p:spPr>
                <a:xfrm>
                  <a:off x="4308398" y="4838699"/>
                  <a:ext cx="1738504" cy="1295401"/>
                </a:xfrm>
                <a:prstGeom prst="roundRect">
                  <a:avLst>
                    <a:gd name="adj" fmla="val 8000"/>
                  </a:avLst>
                </a:prstGeom>
                <a:blipFill>
                  <a:blip r:embed="rId5"/>
                  <a:srcRect/>
                  <a:stretch>
                    <a:fillRect l="-16476" r="-16476"/>
                  </a:stretch>
                </a:blipFill>
                <a:ln w="635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endParaRPr lang="zh-CN" altLang="en-US" sz="2400" b="1" dirty="0">
                    <a:solidFill>
                      <a:schemeClr val="lt1"/>
                    </a:solidFill>
                    <a:sym typeface="+mn-lt"/>
                  </a:endParaRPr>
                </a:p>
              </p:txBody>
            </p:sp>
            <p:sp>
              <p:nvSpPr>
                <p:cNvPr id="19" name="Bullet3">
                  <a:extLst>
                    <a:ext uri="{FF2B5EF4-FFF2-40B4-BE49-F238E27FC236}">
                      <a16:creationId xmlns:a16="http://schemas.microsoft.com/office/drawing/2014/main" id="{5CBD982E-01AA-0355-1C40-9E41CE0DE40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308398" y="2177144"/>
                  <a:ext cx="1738504" cy="71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删除路由条目</a:t>
                  </a:r>
                  <a:endParaRPr lang="en-US" dirty="0"/>
                </a:p>
              </p:txBody>
            </p:sp>
            <p:sp>
              <p:nvSpPr>
                <p:cNvPr id="20" name="Text3">
                  <a:extLst>
                    <a:ext uri="{FF2B5EF4-FFF2-40B4-BE49-F238E27FC236}">
                      <a16:creationId xmlns:a16="http://schemas.microsoft.com/office/drawing/2014/main" id="{5BA0F01F-151B-65E7-FF0A-14C8BCAA135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308398" y="2888344"/>
                  <a:ext cx="1738504" cy="184777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 err="1">
                      <a:solidFill>
                        <a:schemeClr val="tx1"/>
                      </a:solidFill>
                      <a:cs typeface="+mn-ea"/>
                      <a:sym typeface="+mn-lt"/>
                    </a:rPr>
                    <a:t>解释如何利用 Route 命令删除不再需要的路由条目，确保网络配置简洁并避免潜在冲突。</a:t>
                  </a:r>
                  <a:endParaRPr lang="en-US" dirty="0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40BC4C34-7091-E0F0-466F-F927BDE4AE42}"/>
                  </a:ext>
                </a:extLst>
              </p:cNvPr>
              <p:cNvGrpSpPr/>
              <p:nvPr/>
            </p:nvGrpSpPr>
            <p:grpSpPr>
              <a:xfrm>
                <a:off x="6132397" y="2177144"/>
                <a:ext cx="1738504" cy="3956956"/>
                <a:chOff x="6132397" y="2177144"/>
                <a:chExt cx="1738504" cy="3956956"/>
              </a:xfrm>
            </p:grpSpPr>
            <p:sp>
              <p:nvSpPr>
                <p:cNvPr id="15" name="Picture4">
                  <a:extLst>
                    <a:ext uri="{FF2B5EF4-FFF2-40B4-BE49-F238E27FC236}">
                      <a16:creationId xmlns:a16="http://schemas.microsoft.com/office/drawing/2014/main" id="{2B47E0A2-C794-024D-1470-656A2A5EDAC4}"/>
                    </a:ext>
                  </a:extLst>
                </p:cNvPr>
                <p:cNvSpPr/>
                <p:nvPr/>
              </p:nvSpPr>
              <p:spPr>
                <a:xfrm>
                  <a:off x="6132397" y="4838699"/>
                  <a:ext cx="1738504" cy="1295401"/>
                </a:xfrm>
                <a:prstGeom prst="roundRect">
                  <a:avLst>
                    <a:gd name="adj" fmla="val 8000"/>
                  </a:avLst>
                </a:prstGeom>
                <a:blipFill>
                  <a:blip r:embed="rId6"/>
                  <a:srcRect/>
                  <a:stretch>
                    <a:fillRect l="-16476" r="-16476"/>
                  </a:stretch>
                </a:blipFill>
                <a:ln w="635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endParaRPr lang="zh-CN" altLang="en-US" sz="2400" b="1" dirty="0">
                    <a:solidFill>
                      <a:schemeClr val="lt1"/>
                    </a:solidFill>
                    <a:sym typeface="+mn-lt"/>
                  </a:endParaRPr>
                </a:p>
              </p:txBody>
            </p:sp>
            <p:sp>
              <p:nvSpPr>
                <p:cNvPr id="16" name="Bullet4">
                  <a:extLst>
                    <a:ext uri="{FF2B5EF4-FFF2-40B4-BE49-F238E27FC236}">
                      <a16:creationId xmlns:a16="http://schemas.microsoft.com/office/drawing/2014/main" id="{A7E2F5B2-3DC5-1AEC-78C7-41423671FA8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132397" y="2177144"/>
                  <a:ext cx="1738504" cy="71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路由优先级调整</a:t>
                  </a:r>
                  <a:endParaRPr lang="en-US" dirty="0"/>
                </a:p>
              </p:txBody>
            </p:sp>
            <p:sp>
              <p:nvSpPr>
                <p:cNvPr id="17" name="Text4">
                  <a:extLst>
                    <a:ext uri="{FF2B5EF4-FFF2-40B4-BE49-F238E27FC236}">
                      <a16:creationId xmlns:a16="http://schemas.microsoft.com/office/drawing/2014/main" id="{5F633CE8-6DE1-3EB8-B270-3AA7A4A0D49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132397" y="2888344"/>
                  <a:ext cx="1738504" cy="184777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 err="1">
                      <a:solidFill>
                        <a:schemeClr val="tx1"/>
                      </a:solidFill>
                      <a:cs typeface="+mn-ea"/>
                      <a:sym typeface="+mn-lt"/>
                    </a:rPr>
                    <a:t>探讨如何通过调整路由条目的度量值来改变路由优先级，帮助网络管理员实现更高效的流量管理。</a:t>
                  </a:r>
                  <a:endParaRPr lang="en-US" dirty="0"/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1A9491E3-DC2B-EE3A-1FB1-F0838F996BD8}"/>
                  </a:ext>
                </a:extLst>
              </p:cNvPr>
              <p:cNvGrpSpPr/>
              <p:nvPr/>
            </p:nvGrpSpPr>
            <p:grpSpPr>
              <a:xfrm>
                <a:off x="7956396" y="2177144"/>
                <a:ext cx="1738504" cy="3956956"/>
                <a:chOff x="7956396" y="2177144"/>
                <a:chExt cx="1738504" cy="3956956"/>
              </a:xfrm>
            </p:grpSpPr>
            <p:sp>
              <p:nvSpPr>
                <p:cNvPr id="12" name="Picture5">
                  <a:extLst>
                    <a:ext uri="{FF2B5EF4-FFF2-40B4-BE49-F238E27FC236}">
                      <a16:creationId xmlns:a16="http://schemas.microsoft.com/office/drawing/2014/main" id="{CC703041-3474-AE26-48FC-17422355BB8A}"/>
                    </a:ext>
                  </a:extLst>
                </p:cNvPr>
                <p:cNvSpPr/>
                <p:nvPr/>
              </p:nvSpPr>
              <p:spPr>
                <a:xfrm>
                  <a:off x="7956396" y="4838699"/>
                  <a:ext cx="1738504" cy="1295401"/>
                </a:xfrm>
                <a:prstGeom prst="roundRect">
                  <a:avLst>
                    <a:gd name="adj" fmla="val 8000"/>
                  </a:avLst>
                </a:prstGeom>
                <a:blipFill>
                  <a:blip r:embed="rId7"/>
                  <a:srcRect/>
                  <a:stretch>
                    <a:fillRect l="-16476" r="-16476"/>
                  </a:stretch>
                </a:blipFill>
                <a:ln w="635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anchor="ctr" anchorCtr="0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endParaRPr lang="zh-CN" altLang="en-US" sz="2400" b="1" dirty="0">
                    <a:solidFill>
                      <a:schemeClr val="lt1"/>
                    </a:solidFill>
                    <a:sym typeface="+mn-lt"/>
                  </a:endParaRPr>
                </a:p>
              </p:txBody>
            </p:sp>
            <p:sp>
              <p:nvSpPr>
                <p:cNvPr id="13" name="Bullet5">
                  <a:extLst>
                    <a:ext uri="{FF2B5EF4-FFF2-40B4-BE49-F238E27FC236}">
                      <a16:creationId xmlns:a16="http://schemas.microsoft.com/office/drawing/2014/main" id="{BCDBBE99-D8CA-3169-B109-A27DB58D426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956396" y="2177144"/>
                  <a:ext cx="1738504" cy="71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批量操作技巧</a:t>
                  </a:r>
                  <a:endParaRPr lang="en-US" dirty="0"/>
                </a:p>
              </p:txBody>
            </p:sp>
            <p:sp>
              <p:nvSpPr>
                <p:cNvPr id="14" name="Text5">
                  <a:extLst>
                    <a:ext uri="{FF2B5EF4-FFF2-40B4-BE49-F238E27FC236}">
                      <a16:creationId xmlns:a16="http://schemas.microsoft.com/office/drawing/2014/main" id="{9DD834FD-0B00-86EF-6B9D-E98A9B0F74F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956396" y="2888344"/>
                  <a:ext cx="1738504" cy="184777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 err="1">
                      <a:solidFill>
                        <a:schemeClr val="tx1"/>
                      </a:solidFill>
                      <a:cs typeface="+mn-ea"/>
                      <a:sym typeface="+mn-lt"/>
                    </a:rPr>
                    <a:t>分享使用 Route 命令进行批量添加、修改或删除路由条目的技巧，提高网络管理效率并减少手动操作错误。</a:t>
                  </a:r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571604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/>
          <p:nvPr/>
        </p:nvSpPr>
        <p:spPr>
          <a:xfrm>
            <a:off x="6000752" y="4818743"/>
            <a:ext cx="3143249" cy="240392"/>
          </a:xfrm>
          <a:custGeom>
            <a:avLst/>
            <a:gdLst>
              <a:gd name="connsiteX0" fmla="*/ 240393 w 4190999"/>
              <a:gd name="connsiteY0" fmla="*/ 0 h 240392"/>
              <a:gd name="connsiteX1" fmla="*/ 4190999 w 4190999"/>
              <a:gd name="connsiteY1" fmla="*/ 0 h 240392"/>
              <a:gd name="connsiteX2" fmla="*/ 4190999 w 4190999"/>
              <a:gd name="connsiteY2" fmla="*/ 240392 h 240392"/>
              <a:gd name="connsiteX3" fmla="*/ 240393 w 4190999"/>
              <a:gd name="connsiteY3" fmla="*/ 240392 h 240392"/>
              <a:gd name="connsiteX4" fmla="*/ 0 w 4190999"/>
              <a:gd name="connsiteY4" fmla="*/ 0 h 240392"/>
              <a:gd name="connsiteX5" fmla="*/ 240392 w 4190999"/>
              <a:gd name="connsiteY5" fmla="*/ 0 h 240392"/>
              <a:gd name="connsiteX6" fmla="*/ 240392 w 4190999"/>
              <a:gd name="connsiteY6" fmla="*/ 240392 h 240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0999" h="240392">
                <a:moveTo>
                  <a:pt x="240393" y="0"/>
                </a:moveTo>
                <a:lnTo>
                  <a:pt x="4190999" y="0"/>
                </a:lnTo>
                <a:lnTo>
                  <a:pt x="4190999" y="240392"/>
                </a:lnTo>
                <a:lnTo>
                  <a:pt x="240393" y="240392"/>
                </a:lnTo>
                <a:close/>
                <a:moveTo>
                  <a:pt x="0" y="0"/>
                </a:moveTo>
                <a:lnTo>
                  <a:pt x="240392" y="0"/>
                </a:lnTo>
                <a:lnTo>
                  <a:pt x="240392" y="240392"/>
                </a:lnTo>
                <a:close/>
              </a:path>
            </a:pathLst>
          </a:custGeom>
          <a:solidFill>
            <a:srgbClr val="96CA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1" y="4818743"/>
            <a:ext cx="6181045" cy="240392"/>
          </a:xfrm>
          <a:custGeom>
            <a:avLst/>
            <a:gdLst>
              <a:gd name="connsiteX0" fmla="*/ 8001001 w 8241393"/>
              <a:gd name="connsiteY0" fmla="*/ 0 h 240392"/>
              <a:gd name="connsiteX1" fmla="*/ 8241393 w 8241393"/>
              <a:gd name="connsiteY1" fmla="*/ 240392 h 240392"/>
              <a:gd name="connsiteX2" fmla="*/ 8001001 w 8241393"/>
              <a:gd name="connsiteY2" fmla="*/ 240392 h 240392"/>
              <a:gd name="connsiteX3" fmla="*/ 0 w 8241393"/>
              <a:gd name="connsiteY3" fmla="*/ 0 h 240392"/>
              <a:gd name="connsiteX4" fmla="*/ 8001000 w 8241393"/>
              <a:gd name="connsiteY4" fmla="*/ 0 h 240392"/>
              <a:gd name="connsiteX5" fmla="*/ 8001000 w 8241393"/>
              <a:gd name="connsiteY5" fmla="*/ 240392 h 240392"/>
              <a:gd name="connsiteX6" fmla="*/ 0 w 8241393"/>
              <a:gd name="connsiteY6" fmla="*/ 240392 h 240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41393" h="240392">
                <a:moveTo>
                  <a:pt x="8001001" y="0"/>
                </a:moveTo>
                <a:lnTo>
                  <a:pt x="8241393" y="240392"/>
                </a:lnTo>
                <a:lnTo>
                  <a:pt x="8001001" y="240392"/>
                </a:lnTo>
                <a:close/>
                <a:moveTo>
                  <a:pt x="0" y="0"/>
                </a:moveTo>
                <a:lnTo>
                  <a:pt x="8001000" y="0"/>
                </a:lnTo>
                <a:lnTo>
                  <a:pt x="8001000" y="240392"/>
                </a:lnTo>
                <a:lnTo>
                  <a:pt x="0" y="240392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909646" y="2419817"/>
            <a:ext cx="2390398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685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1" i="0" u="none" strike="noStrike" kern="1200" cap="none" spc="600" normalizeH="0" baseline="0" noProof="0" dirty="0">
                <a:ln w="17780" cmpd="sng">
                  <a:solidFill>
                    <a:srgbClr val="6699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rPr>
              <a:t>谢谢</a:t>
            </a:r>
            <a:endParaRPr kumimoji="0" lang="zh-CN" altLang="en-US" sz="8000" b="1" i="0" u="none" strike="noStrike" kern="1200" cap="none" spc="600" normalizeH="0" baseline="0" noProof="0" dirty="0">
              <a:ln w="17780" cmpd="sng">
                <a:solidFill>
                  <a:srgbClr val="6699FF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33885" y="615681"/>
            <a:ext cx="3859102" cy="52430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700572" y="4709016"/>
            <a:ext cx="1743607" cy="40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768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5" name="chimes.wav"/>
          </p:stSnd>
        </p:sndAc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4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 </a:t>
            </a:r>
            <a:endParaRPr lang="en-US" altLang="zh-CN" dirty="0"/>
          </a:p>
        </p:txBody>
      </p:sp>
      <p:sp>
        <p:nvSpPr>
          <p:cNvPr id="36" name="标题 1"/>
          <p:cNvSpPr txBox="1">
            <a:spLocks/>
          </p:cNvSpPr>
          <p:nvPr/>
        </p:nvSpPr>
        <p:spPr>
          <a:xfrm>
            <a:off x="197111" y="147704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smtClean="0"/>
              <a:t>Ping </a:t>
            </a:r>
            <a:r>
              <a:rPr lang="zh-CN" altLang="en-US" dirty="0" smtClean="0"/>
              <a:t>命令的高级用法</a:t>
            </a:r>
            <a:endParaRPr lang="zh-CN" altLang="en-US" dirty="0"/>
          </a:p>
        </p:txBody>
      </p:sp>
      <p:grpSp>
        <p:nvGrpSpPr>
          <p:cNvPr id="37" name="0bfb6105-ffc3-4178-ac30-19eab50c76c9.source.4.zh-Hans.pptx">
            <a:extLst>
              <a:ext uri="{FF2B5EF4-FFF2-40B4-BE49-F238E27FC236}">
                <a16:creationId xmlns:a16="http://schemas.microsoft.com/office/drawing/2014/main" id="{D383038C-2FBB-CD73-589B-9E6B31CFE83F}"/>
              </a:ext>
            </a:extLst>
          </p:cNvPr>
          <p:cNvGrpSpPr/>
          <p:nvPr/>
        </p:nvGrpSpPr>
        <p:grpSpPr>
          <a:xfrm>
            <a:off x="197111" y="922714"/>
            <a:ext cx="8556191" cy="5486400"/>
            <a:chOff x="660400" y="1130300"/>
            <a:chExt cx="10858500" cy="5003801"/>
          </a:xfrm>
        </p:grpSpPr>
        <p:sp>
          <p:nvSpPr>
            <p:cNvPr id="38" name="Title">
              <a:extLst>
                <a:ext uri="{FF2B5EF4-FFF2-40B4-BE49-F238E27FC236}">
                  <a16:creationId xmlns:a16="http://schemas.microsoft.com/office/drawing/2014/main" id="{54E8B0E8-0E84-7B34-6F4A-600E9C3C30B6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558091"/>
            </a:xfrm>
            <a:prstGeom prst="rect">
              <a:avLst/>
            </a:prstGeom>
            <a:noFill/>
          </p:spPr>
          <p:txBody>
            <a:bodyPr vert="horz" wrap="square" rtlCol="0" anchor="ctr" anchorCtr="0">
              <a:normAutofit/>
            </a:bodyPr>
            <a:lstStyle/>
            <a:p>
              <a:r>
                <a:rPr lang="zh-CN" altLang="en-US" sz="2400" b="1" dirty="0">
                  <a:cs typeface="+mn-ea"/>
                  <a:sym typeface="+mn-lt"/>
                </a:rPr>
                <a:t>探索 Ping 的高级参数及其应用场景</a:t>
              </a:r>
              <a:endParaRPr lang="en-US" dirty="0"/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E63EDE33-037F-45FF-7CDC-2E54027D960D}"/>
                </a:ext>
              </a:extLst>
            </p:cNvPr>
            <p:cNvGrpSpPr/>
            <p:nvPr/>
          </p:nvGrpSpPr>
          <p:grpSpPr>
            <a:xfrm>
              <a:off x="668786" y="1812235"/>
              <a:ext cx="2581527" cy="4313176"/>
              <a:chOff x="668786" y="1812235"/>
              <a:chExt cx="2581527" cy="4313176"/>
            </a:xfrm>
          </p:grpSpPr>
          <p:sp>
            <p:nvSpPr>
              <p:cNvPr id="55" name="Picture1">
                <a:extLst>
                  <a:ext uri="{FF2B5EF4-FFF2-40B4-BE49-F238E27FC236}">
                    <a16:creationId xmlns:a16="http://schemas.microsoft.com/office/drawing/2014/main" id="{0FEFD54F-69B5-99E4-AD5D-5ECAA7DDCAD4}"/>
                  </a:ext>
                </a:extLst>
              </p:cNvPr>
              <p:cNvSpPr/>
              <p:nvPr/>
            </p:nvSpPr>
            <p:spPr>
              <a:xfrm>
                <a:off x="668787" y="1812235"/>
                <a:ext cx="2581524" cy="1959214"/>
              </a:xfrm>
              <a:prstGeom prst="rect">
                <a:avLst/>
              </a:prstGeom>
              <a:blipFill>
                <a:blip r:embed="rId3"/>
                <a:srcRect/>
                <a:stretch>
                  <a:fillRect l="-16406" r="-16406"/>
                </a:stretch>
              </a:blipFill>
              <a:ln w="12700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sz="1600">
                  <a:cs typeface="+mn-ea"/>
                  <a:sym typeface="+mn-lt"/>
                </a:endParaRPr>
              </a:p>
            </p:txBody>
          </p:sp>
          <p:sp>
            <p:nvSpPr>
              <p:cNvPr id="56" name="Number1">
                <a:extLst>
                  <a:ext uri="{FF2B5EF4-FFF2-40B4-BE49-F238E27FC236}">
                    <a16:creationId xmlns:a16="http://schemas.microsoft.com/office/drawing/2014/main" id="{E5255A64-E4B6-4192-88F8-E16E57284278}"/>
                  </a:ext>
                </a:extLst>
              </p:cNvPr>
              <p:cNvSpPr/>
              <p:nvPr/>
            </p:nvSpPr>
            <p:spPr>
              <a:xfrm>
                <a:off x="668786" y="1812235"/>
                <a:ext cx="444471" cy="444458"/>
              </a:xfrm>
              <a:prstGeom prst="rect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sz="14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1</a:t>
                </a:r>
                <a:endParaRPr sz="14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7" name="Text1">
                <a:extLst>
                  <a:ext uri="{FF2B5EF4-FFF2-40B4-BE49-F238E27FC236}">
                    <a16:creationId xmlns:a16="http://schemas.microsoft.com/office/drawing/2014/main" id="{E038168D-7E94-EF83-5820-7EFFB15F647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8789" y="4366747"/>
                <a:ext cx="2581524" cy="17586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defTabSz="913765">
                  <a:lnSpc>
                    <a:spcPct val="120000"/>
                  </a:lnSpc>
                  <a:buSzPct val="25000"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详细分析 Ping 命令中的高级参数，如 -t、-n 和 -l 等，帮助用户理解其功能及使用方法。</a:t>
                </a:r>
                <a:endParaRPr lang="en-US" dirty="0"/>
              </a:p>
            </p:txBody>
          </p:sp>
          <p:sp>
            <p:nvSpPr>
              <p:cNvPr id="58" name="Bullet1">
                <a:extLst>
                  <a:ext uri="{FF2B5EF4-FFF2-40B4-BE49-F238E27FC236}">
                    <a16:creationId xmlns:a16="http://schemas.microsoft.com/office/drawing/2014/main" id="{28FE3D8D-4EAE-6663-5B56-52318F4B4A60}"/>
                  </a:ext>
                </a:extLst>
              </p:cNvPr>
              <p:cNvSpPr txBox="1"/>
              <p:nvPr/>
            </p:nvSpPr>
            <p:spPr>
              <a:xfrm>
                <a:off x="668786" y="3903983"/>
                <a:ext cx="2581524" cy="4627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buSzPct val="25000"/>
                </a:pPr>
                <a:r>
                  <a:rPr lang="zh-CN" altLang="en-US" b="1" dirty="0">
                    <a:cs typeface="+mn-ea"/>
                    <a:sym typeface="+mn-lt"/>
                  </a:rPr>
                  <a:t>参数解析</a:t>
                </a:r>
                <a:endParaRPr lang="en-US" dirty="0"/>
              </a:p>
            </p:txBody>
          </p:sp>
        </p:grp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2E838B68-84E9-66E2-434F-FD812DA369C6}"/>
                </a:ext>
              </a:extLst>
            </p:cNvPr>
            <p:cNvGrpSpPr/>
            <p:nvPr/>
          </p:nvGrpSpPr>
          <p:grpSpPr>
            <a:xfrm>
              <a:off x="3423923" y="1812235"/>
              <a:ext cx="2584699" cy="4313176"/>
              <a:chOff x="4401038" y="1820925"/>
              <a:chExt cx="2584699" cy="4313176"/>
            </a:xfrm>
          </p:grpSpPr>
          <p:sp>
            <p:nvSpPr>
              <p:cNvPr id="51" name="Picture2">
                <a:extLst>
                  <a:ext uri="{FF2B5EF4-FFF2-40B4-BE49-F238E27FC236}">
                    <a16:creationId xmlns:a16="http://schemas.microsoft.com/office/drawing/2014/main" id="{899AD0F1-6A0D-9B43-01FC-6BBF18D11FB9}"/>
                  </a:ext>
                </a:extLst>
              </p:cNvPr>
              <p:cNvSpPr/>
              <p:nvPr/>
            </p:nvSpPr>
            <p:spPr>
              <a:xfrm>
                <a:off x="4404213" y="1820925"/>
                <a:ext cx="2581524" cy="1959214"/>
              </a:xfrm>
              <a:prstGeom prst="rect">
                <a:avLst/>
              </a:prstGeom>
              <a:blipFill>
                <a:blip r:embed="rId4"/>
                <a:srcRect/>
                <a:stretch>
                  <a:fillRect l="-17709" r="-17709"/>
                </a:stretch>
              </a:blipFill>
              <a:ln w="12700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sz="1600">
                  <a:cs typeface="+mn-ea"/>
                  <a:sym typeface="+mn-lt"/>
                </a:endParaRPr>
              </a:p>
            </p:txBody>
          </p:sp>
          <p:sp>
            <p:nvSpPr>
              <p:cNvPr id="52" name="Number2">
                <a:extLst>
                  <a:ext uri="{FF2B5EF4-FFF2-40B4-BE49-F238E27FC236}">
                    <a16:creationId xmlns:a16="http://schemas.microsoft.com/office/drawing/2014/main" id="{1A6D2271-AD8F-FE85-54FE-27A2CDB3C6FA}"/>
                  </a:ext>
                </a:extLst>
              </p:cNvPr>
              <p:cNvSpPr/>
              <p:nvPr/>
            </p:nvSpPr>
            <p:spPr>
              <a:xfrm>
                <a:off x="4404212" y="1820925"/>
                <a:ext cx="444471" cy="444458"/>
              </a:xfrm>
              <a:prstGeom prst="rect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sz="14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2</a:t>
                </a:r>
                <a:endParaRPr sz="14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3" name="Text2">
                <a:extLst>
                  <a:ext uri="{FF2B5EF4-FFF2-40B4-BE49-F238E27FC236}">
                    <a16:creationId xmlns:a16="http://schemas.microsoft.com/office/drawing/2014/main" id="{84A22605-FFD6-DFA8-0D6B-0AFC97ED235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01041" y="4375437"/>
                <a:ext cx="2581524" cy="17586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defTabSz="913765">
                  <a:lnSpc>
                    <a:spcPct val="120000"/>
                  </a:lnSpc>
                  <a:buSzPct val="25000"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探讨通过调整数据包大小优化网络性能，利用 -l 参数发送不同大小的数据包以测试带宽和延迟。</a:t>
                </a:r>
                <a:endParaRPr lang="en-US" dirty="0"/>
              </a:p>
            </p:txBody>
          </p:sp>
          <p:sp>
            <p:nvSpPr>
              <p:cNvPr id="54" name="Bullet2">
                <a:extLst>
                  <a:ext uri="{FF2B5EF4-FFF2-40B4-BE49-F238E27FC236}">
                    <a16:creationId xmlns:a16="http://schemas.microsoft.com/office/drawing/2014/main" id="{BBFB154F-F2D6-45D3-6D66-92E84528CF75}"/>
                  </a:ext>
                </a:extLst>
              </p:cNvPr>
              <p:cNvSpPr txBox="1"/>
              <p:nvPr/>
            </p:nvSpPr>
            <p:spPr>
              <a:xfrm>
                <a:off x="4401038" y="3912673"/>
                <a:ext cx="2581524" cy="4627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buSzPct val="25000"/>
                </a:pPr>
                <a:r>
                  <a:rPr lang="zh-CN" altLang="en-US" b="1" dirty="0">
                    <a:cs typeface="+mn-ea"/>
                    <a:sym typeface="+mn-lt"/>
                  </a:rPr>
                  <a:t>数据包大小设置</a:t>
                </a:r>
                <a:endParaRPr lang="en-US" dirty="0"/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D9379C28-95D6-0D16-5E38-9C3A5F6EB6BE}"/>
                </a:ext>
              </a:extLst>
            </p:cNvPr>
            <p:cNvGrpSpPr/>
            <p:nvPr/>
          </p:nvGrpSpPr>
          <p:grpSpPr>
            <a:xfrm>
              <a:off x="6182238" y="1820925"/>
              <a:ext cx="2581525" cy="4313176"/>
              <a:chOff x="8135324" y="1820925"/>
              <a:chExt cx="2581525" cy="4313176"/>
            </a:xfrm>
          </p:grpSpPr>
          <p:sp>
            <p:nvSpPr>
              <p:cNvPr id="47" name="Picture3">
                <a:extLst>
                  <a:ext uri="{FF2B5EF4-FFF2-40B4-BE49-F238E27FC236}">
                    <a16:creationId xmlns:a16="http://schemas.microsoft.com/office/drawing/2014/main" id="{8FE2B986-BFA7-6609-657E-37EACFAD81DC}"/>
                  </a:ext>
                </a:extLst>
              </p:cNvPr>
              <p:cNvSpPr/>
              <p:nvPr/>
            </p:nvSpPr>
            <p:spPr>
              <a:xfrm>
                <a:off x="8135325" y="1820925"/>
                <a:ext cx="2581524" cy="1959214"/>
              </a:xfrm>
              <a:prstGeom prst="rect">
                <a:avLst/>
              </a:prstGeom>
              <a:blipFill>
                <a:blip r:embed="rId5"/>
                <a:srcRect/>
                <a:stretch>
                  <a:fillRect l="-6920" r="-6920"/>
                </a:stretch>
              </a:blipFill>
              <a:ln w="12700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sz="1600">
                  <a:cs typeface="+mn-ea"/>
                  <a:sym typeface="+mn-lt"/>
                </a:endParaRPr>
              </a:p>
            </p:txBody>
          </p:sp>
          <p:sp>
            <p:nvSpPr>
              <p:cNvPr id="48" name="Number3">
                <a:extLst>
                  <a:ext uri="{FF2B5EF4-FFF2-40B4-BE49-F238E27FC236}">
                    <a16:creationId xmlns:a16="http://schemas.microsoft.com/office/drawing/2014/main" id="{1EF0EE2C-3943-D655-C52B-04701988E4BC}"/>
                  </a:ext>
                </a:extLst>
              </p:cNvPr>
              <p:cNvSpPr/>
              <p:nvPr/>
            </p:nvSpPr>
            <p:spPr>
              <a:xfrm>
                <a:off x="8135324" y="1820925"/>
                <a:ext cx="444471" cy="444458"/>
              </a:xfrm>
              <a:prstGeom prst="rect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sz="14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3</a:t>
                </a:r>
                <a:endParaRPr sz="14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9" name="Text3">
                <a:extLst>
                  <a:ext uri="{FF2B5EF4-FFF2-40B4-BE49-F238E27FC236}">
                    <a16:creationId xmlns:a16="http://schemas.microsoft.com/office/drawing/2014/main" id="{B5AFAAA3-CB71-B565-AA09-95A8BC2E3FE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35324" y="4375437"/>
                <a:ext cx="2581524" cy="17586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defTabSz="913765">
                  <a:lnSpc>
                    <a:spcPct val="120000"/>
                  </a:lnSpc>
                  <a:buSzPct val="25000"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使用 -t 参数实现持续 Ping 操作，实时监控目标主机的网络连通性及稳定性，适用于长期测试场景。</a:t>
                </a:r>
                <a:endParaRPr lang="en-US" dirty="0"/>
              </a:p>
            </p:txBody>
          </p:sp>
          <p:sp>
            <p:nvSpPr>
              <p:cNvPr id="50" name="Bullet3">
                <a:extLst>
                  <a:ext uri="{FF2B5EF4-FFF2-40B4-BE49-F238E27FC236}">
                    <a16:creationId xmlns:a16="http://schemas.microsoft.com/office/drawing/2014/main" id="{ABF098C4-37B1-A56A-F06A-CBF67FB0E6BB}"/>
                  </a:ext>
                </a:extLst>
              </p:cNvPr>
              <p:cNvSpPr txBox="1"/>
              <p:nvPr/>
            </p:nvSpPr>
            <p:spPr>
              <a:xfrm>
                <a:off x="8135324" y="3912673"/>
                <a:ext cx="2581524" cy="4627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buSzPct val="25000"/>
                </a:pPr>
                <a:r>
                  <a:rPr lang="zh-CN" altLang="en-US" b="1" dirty="0">
                    <a:cs typeface="+mn-ea"/>
                    <a:sym typeface="+mn-lt"/>
                  </a:rPr>
                  <a:t>持续监测网络</a:t>
                </a:r>
                <a:endParaRPr lang="en-US" dirty="0"/>
              </a:p>
            </p:txBody>
          </p:sp>
        </p:grpSp>
        <p:grpSp>
          <p:nvGrpSpPr>
            <p:cNvPr id="42" name="组合 1">
              <a:extLst>
                <a:ext uri="{FF2B5EF4-FFF2-40B4-BE49-F238E27FC236}">
                  <a16:creationId xmlns:a16="http://schemas.microsoft.com/office/drawing/2014/main" id="{09C236B3-F19F-F024-1B13-2335360EF62D}"/>
                </a:ext>
              </a:extLst>
            </p:cNvPr>
            <p:cNvGrpSpPr/>
            <p:nvPr/>
          </p:nvGrpSpPr>
          <p:grpSpPr>
            <a:xfrm>
              <a:off x="8937375" y="1820925"/>
              <a:ext cx="2581525" cy="4313176"/>
              <a:chOff x="8135324" y="1820925"/>
              <a:chExt cx="2581525" cy="4313176"/>
            </a:xfrm>
          </p:grpSpPr>
          <p:sp>
            <p:nvSpPr>
              <p:cNvPr id="43" name="Picture4">
                <a:extLst>
                  <a:ext uri="{FF2B5EF4-FFF2-40B4-BE49-F238E27FC236}">
                    <a16:creationId xmlns:a16="http://schemas.microsoft.com/office/drawing/2014/main" id="{48A630F9-5B70-0BDB-8E84-EC0076F19A56}"/>
                  </a:ext>
                </a:extLst>
              </p:cNvPr>
              <p:cNvSpPr/>
              <p:nvPr/>
            </p:nvSpPr>
            <p:spPr>
              <a:xfrm>
                <a:off x="8135325" y="1820925"/>
                <a:ext cx="2581524" cy="1959214"/>
              </a:xfrm>
              <a:prstGeom prst="rect">
                <a:avLst/>
              </a:prstGeom>
              <a:blipFill>
                <a:blip r:embed="rId6"/>
                <a:srcRect/>
                <a:stretch>
                  <a:fillRect l="-6920" r="-6920"/>
                </a:stretch>
              </a:blipFill>
              <a:ln w="12700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sz="1600">
                  <a:cs typeface="+mn-ea"/>
                  <a:sym typeface="+mn-lt"/>
                </a:endParaRPr>
              </a:p>
            </p:txBody>
          </p:sp>
          <p:sp>
            <p:nvSpPr>
              <p:cNvPr id="44" name="Number4">
                <a:extLst>
                  <a:ext uri="{FF2B5EF4-FFF2-40B4-BE49-F238E27FC236}">
                    <a16:creationId xmlns:a16="http://schemas.microsoft.com/office/drawing/2014/main" id="{C6DE57B0-AC35-FF66-3EEE-9A3C3A1BCA45}"/>
                  </a:ext>
                </a:extLst>
              </p:cNvPr>
              <p:cNvSpPr/>
              <p:nvPr/>
            </p:nvSpPr>
            <p:spPr>
              <a:xfrm>
                <a:off x="8135324" y="1820925"/>
                <a:ext cx="444471" cy="444458"/>
              </a:xfrm>
              <a:prstGeom prst="rect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sz="14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4</a:t>
                </a:r>
                <a:endParaRPr sz="14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Text4">
                <a:extLst>
                  <a:ext uri="{FF2B5EF4-FFF2-40B4-BE49-F238E27FC236}">
                    <a16:creationId xmlns:a16="http://schemas.microsoft.com/office/drawing/2014/main" id="{1A331E75-F8B9-938A-4C1D-6B6FE8ADB89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35324" y="4375437"/>
                <a:ext cx="2581524" cy="17586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defTabSz="913765">
                  <a:lnSpc>
                    <a:spcPct val="120000"/>
                  </a:lnSpc>
                  <a:buSzPct val="25000"/>
                  <a:defRPr/>
                </a:pPr>
                <a:r>
                  <a:rPr kumimoji="0" lang="zh-CN" altLang="en-US" sz="120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结合实际案例展示高级用法的应用场景，例如排查网络故障、评估链路质量以及检测丢包率。</a:t>
                </a:r>
                <a:endParaRPr lang="en-US" dirty="0"/>
              </a:p>
            </p:txBody>
          </p:sp>
          <p:sp>
            <p:nvSpPr>
              <p:cNvPr id="46" name="Bullet4">
                <a:extLst>
                  <a:ext uri="{FF2B5EF4-FFF2-40B4-BE49-F238E27FC236}">
                    <a16:creationId xmlns:a16="http://schemas.microsoft.com/office/drawing/2014/main" id="{E350D452-E85E-CAF4-B15B-7CC8522F727C}"/>
                  </a:ext>
                </a:extLst>
              </p:cNvPr>
              <p:cNvSpPr txBox="1"/>
              <p:nvPr/>
            </p:nvSpPr>
            <p:spPr>
              <a:xfrm>
                <a:off x="8135324" y="3912673"/>
                <a:ext cx="2581524" cy="4627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buSzPct val="25000"/>
                </a:pPr>
                <a:r>
                  <a:rPr lang="zh-CN" altLang="en-US" b="1" dirty="0">
                    <a:cs typeface="+mn-ea"/>
                    <a:sym typeface="+mn-lt"/>
                  </a:rPr>
                  <a:t>实际应用案例</a:t>
                </a: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6827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203200" y="1285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zh-CN" altLang="en-US" dirty="0" smtClean="0"/>
              <a:t>使用 </a:t>
            </a:r>
            <a:r>
              <a:rPr lang="en-US" dirty="0" smtClean="0"/>
              <a:t>Ping </a:t>
            </a:r>
            <a:r>
              <a:rPr lang="zh-CN" altLang="en-US" dirty="0" smtClean="0"/>
              <a:t>分析网络性能</a:t>
            </a:r>
            <a:endParaRPr lang="zh-CN" altLang="en-US" dirty="0"/>
          </a:p>
        </p:txBody>
      </p:sp>
      <p:grpSp>
        <p:nvGrpSpPr>
          <p:cNvPr id="4" name="2692b684-9c8d-4c77-a604-29854f8ab5ee.source.3.zh-Hans.pptx">
            <a:extLst>
              <a:ext uri="{FF2B5EF4-FFF2-40B4-BE49-F238E27FC236}">
                <a16:creationId xmlns:a16="http://schemas.microsoft.com/office/drawing/2014/main" id="{9DC51084-BD0B-C2D6-122F-36C409A5BDEF}"/>
              </a:ext>
            </a:extLst>
          </p:cNvPr>
          <p:cNvGrpSpPr/>
          <p:nvPr/>
        </p:nvGrpSpPr>
        <p:grpSpPr>
          <a:xfrm>
            <a:off x="203201" y="1041400"/>
            <a:ext cx="8648700" cy="5397499"/>
            <a:chOff x="660399" y="1130300"/>
            <a:chExt cx="10858501" cy="5003800"/>
          </a:xfrm>
        </p:grpSpPr>
        <p:sp>
          <p:nvSpPr>
            <p:cNvPr id="5" name="Title">
              <a:extLst>
                <a:ext uri="{FF2B5EF4-FFF2-40B4-BE49-F238E27FC236}">
                  <a16:creationId xmlns:a16="http://schemas.microsoft.com/office/drawing/2014/main" id="{F601C0A0-CCB4-1ED5-4C78-7BE25F9AB545}"/>
                </a:ext>
              </a:extLst>
            </p:cNvPr>
            <p:cNvSpPr/>
            <p:nvPr/>
          </p:nvSpPr>
          <p:spPr>
            <a:xfrm>
              <a:off x="660399" y="1130300"/>
              <a:ext cx="2452921" cy="5003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t">
              <a:normAutofit/>
            </a:bodyPr>
            <a:lstStyle/>
            <a:p>
              <a:r>
                <a:rPr lang="zh-CN" altLang="en-US" sz="2400" b="1" dirty="0">
                  <a:solidFill>
                    <a:schemeClr val="tx1"/>
                  </a:solidFill>
                  <a:cs typeface="+mn-ea"/>
                  <a:sym typeface="+mn-lt"/>
                </a:rPr>
                <a:t>如何通过 Ping 数据判断网络质量</a:t>
              </a:r>
              <a:endParaRPr lang="en-US" dirty="0"/>
            </a:p>
          </p:txBody>
        </p:sp>
        <p:sp>
          <p:nvSpPr>
            <p:cNvPr id="6" name="PictureMisc1">
              <a:extLst>
                <a:ext uri="{FF2B5EF4-FFF2-40B4-BE49-F238E27FC236}">
                  <a16:creationId xmlns:a16="http://schemas.microsoft.com/office/drawing/2014/main" id="{D5CB5783-FEC5-ACB5-5994-7F74DF21A2BE}"/>
                </a:ext>
              </a:extLst>
            </p:cNvPr>
            <p:cNvSpPr/>
            <p:nvPr/>
          </p:nvSpPr>
          <p:spPr bwMode="auto">
            <a:xfrm>
              <a:off x="3230253" y="1795915"/>
              <a:ext cx="1870700" cy="3672570"/>
            </a:xfrm>
            <a:custGeom>
              <a:avLst/>
              <a:gdLst/>
              <a:ahLst/>
              <a:cxnLst>
                <a:cxn ang="0">
                  <a:pos x="0" y="229"/>
                </a:cxn>
                <a:cxn ang="0">
                  <a:pos x="0" y="1042"/>
                </a:cxn>
                <a:cxn ang="0">
                  <a:pos x="279" y="1272"/>
                </a:cxn>
                <a:cxn ang="0">
                  <a:pos x="557" y="1042"/>
                </a:cxn>
                <a:cxn ang="0">
                  <a:pos x="557" y="710"/>
                </a:cxn>
                <a:cxn ang="0">
                  <a:pos x="648" y="636"/>
                </a:cxn>
                <a:cxn ang="0">
                  <a:pos x="557" y="562"/>
                </a:cxn>
                <a:cxn ang="0">
                  <a:pos x="557" y="229"/>
                </a:cxn>
                <a:cxn ang="0">
                  <a:pos x="279" y="0"/>
                </a:cxn>
                <a:cxn ang="0">
                  <a:pos x="0" y="229"/>
                </a:cxn>
              </a:cxnLst>
              <a:rect l="0" t="0" r="r" b="b"/>
              <a:pathLst>
                <a:path w="648" h="1272">
                  <a:moveTo>
                    <a:pt x="0" y="229"/>
                  </a:moveTo>
                  <a:cubicBezTo>
                    <a:pt x="0" y="1042"/>
                    <a:pt x="0" y="1042"/>
                    <a:pt x="0" y="1042"/>
                  </a:cubicBezTo>
                  <a:cubicBezTo>
                    <a:pt x="0" y="1175"/>
                    <a:pt x="125" y="1272"/>
                    <a:pt x="279" y="1272"/>
                  </a:cubicBezTo>
                  <a:cubicBezTo>
                    <a:pt x="433" y="1272"/>
                    <a:pt x="557" y="1175"/>
                    <a:pt x="557" y="1042"/>
                  </a:cubicBezTo>
                  <a:cubicBezTo>
                    <a:pt x="557" y="710"/>
                    <a:pt x="557" y="710"/>
                    <a:pt x="557" y="710"/>
                  </a:cubicBezTo>
                  <a:cubicBezTo>
                    <a:pt x="648" y="636"/>
                    <a:pt x="648" y="636"/>
                    <a:pt x="648" y="636"/>
                  </a:cubicBezTo>
                  <a:cubicBezTo>
                    <a:pt x="557" y="562"/>
                    <a:pt x="557" y="562"/>
                    <a:pt x="557" y="562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7" y="97"/>
                    <a:pt x="433" y="0"/>
                    <a:pt x="279" y="0"/>
                  </a:cubicBezTo>
                  <a:cubicBezTo>
                    <a:pt x="125" y="0"/>
                    <a:pt x="0" y="97"/>
                    <a:pt x="0" y="229"/>
                  </a:cubicBezTo>
                  <a:close/>
                </a:path>
              </a:pathLst>
            </a:custGeom>
            <a:blipFill>
              <a:blip r:embed="rId3"/>
              <a:stretch>
                <a:fillRect l="-121780" r="-121780"/>
              </a:stretch>
            </a:blip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02B2DD-48E2-6AA0-B23F-423B38B803DA}"/>
                </a:ext>
              </a:extLst>
            </p:cNvPr>
            <p:cNvGrpSpPr/>
            <p:nvPr/>
          </p:nvGrpSpPr>
          <p:grpSpPr>
            <a:xfrm>
              <a:off x="5308601" y="1130300"/>
              <a:ext cx="6210299" cy="5003800"/>
              <a:chOff x="4788183" y="1130300"/>
              <a:chExt cx="6737065" cy="5003800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15DCEB6D-B988-DCB5-ECDE-5870ED78CC88}"/>
                  </a:ext>
                </a:extLst>
              </p:cNvPr>
              <p:cNvGrpSpPr/>
              <p:nvPr/>
            </p:nvGrpSpPr>
            <p:grpSpPr>
              <a:xfrm>
                <a:off x="4788183" y="1130300"/>
                <a:ext cx="6737065" cy="1600200"/>
                <a:chOff x="6015293" y="1367933"/>
                <a:chExt cx="7790813" cy="1542005"/>
              </a:xfrm>
            </p:grpSpPr>
            <p:sp>
              <p:nvSpPr>
                <p:cNvPr id="15" name="Bullet1">
                  <a:extLst>
                    <a:ext uri="{FF2B5EF4-FFF2-40B4-BE49-F238E27FC236}">
                      <a16:creationId xmlns:a16="http://schemas.microsoft.com/office/drawing/2014/main" id="{AB3B5E6A-D2EA-D922-D4E5-6A1ED2B0623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015293" y="1367933"/>
                  <a:ext cx="7790813" cy="429961"/>
                </a:xfrm>
                <a:prstGeom prst="rect">
                  <a:avLst/>
                </a:prstGeom>
                <a:noFill/>
                <a:ln w="762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b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延迟分析</a:t>
                  </a:r>
                  <a:endParaRPr lang="en-US" dirty="0"/>
                </a:p>
              </p:txBody>
            </p:sp>
            <p:sp>
              <p:nvSpPr>
                <p:cNvPr id="16" name="Text1">
                  <a:extLst>
                    <a:ext uri="{FF2B5EF4-FFF2-40B4-BE49-F238E27FC236}">
                      <a16:creationId xmlns:a16="http://schemas.microsoft.com/office/drawing/2014/main" id="{506407CC-9553-8D89-EE0C-1159119876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15293" y="1797892"/>
                  <a:ext cx="7790813" cy="111204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14400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1200" dirty="0" err="1">
                      <a:cs typeface="+mn-ea"/>
                      <a:sym typeface="+mn-lt"/>
                    </a:rPr>
                    <a:t>通过 Ping 命令返回的延迟数据，分析网络传输速度和稳定性，判断是否存在高延迟或不稳定的情况。</a:t>
                  </a:r>
                  <a:endParaRPr lang="en-US" dirty="0"/>
                </a:p>
              </p:txBody>
            </p:sp>
          </p:grpSp>
          <p:grpSp>
            <p:nvGrpSpPr>
              <p:cNvPr id="9" name="Group 132">
                <a:extLst>
                  <a:ext uri="{FF2B5EF4-FFF2-40B4-BE49-F238E27FC236}">
                    <a16:creationId xmlns:a16="http://schemas.microsoft.com/office/drawing/2014/main" id="{572E599A-FA3B-C5B4-CCEE-858647B95A78}"/>
                  </a:ext>
                </a:extLst>
              </p:cNvPr>
              <p:cNvGrpSpPr/>
              <p:nvPr/>
            </p:nvGrpSpPr>
            <p:grpSpPr>
              <a:xfrm>
                <a:off x="4788183" y="2832100"/>
                <a:ext cx="6737065" cy="1600200"/>
                <a:chOff x="6015293" y="1367933"/>
                <a:chExt cx="7790813" cy="1542005"/>
              </a:xfrm>
            </p:grpSpPr>
            <p:sp>
              <p:nvSpPr>
                <p:cNvPr id="13" name="Bullet2">
                  <a:extLst>
                    <a:ext uri="{FF2B5EF4-FFF2-40B4-BE49-F238E27FC236}">
                      <a16:creationId xmlns:a16="http://schemas.microsoft.com/office/drawing/2014/main" id="{8297A3FF-070F-9376-ADE5-968A129DF2A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015293" y="1367933"/>
                  <a:ext cx="7790813" cy="429961"/>
                </a:xfrm>
                <a:prstGeom prst="rect">
                  <a:avLst/>
                </a:prstGeom>
                <a:noFill/>
                <a:ln w="762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b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数据包丢失</a:t>
                  </a:r>
                  <a:endParaRPr lang="en-US" dirty="0"/>
                </a:p>
              </p:txBody>
            </p:sp>
            <p:sp>
              <p:nvSpPr>
                <p:cNvPr id="14" name="Text2">
                  <a:extLst>
                    <a:ext uri="{FF2B5EF4-FFF2-40B4-BE49-F238E27FC236}">
                      <a16:creationId xmlns:a16="http://schemas.microsoft.com/office/drawing/2014/main" id="{2DB3F1EB-382D-956D-43B8-B263796C91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15293" y="1797892"/>
                  <a:ext cx="7790813" cy="111204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14400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1200" dirty="0">
                      <a:cs typeface="+mn-ea"/>
                      <a:sym typeface="+mn-lt"/>
                    </a:rPr>
                    <a:t>观察 Ping 测试中的丢包率，了解网络连接的可靠性，发现可能存在的网络中断或信号弱化问题。</a:t>
                  </a:r>
                  <a:endParaRPr lang="en-US" dirty="0"/>
                </a:p>
              </p:txBody>
            </p:sp>
          </p:grpSp>
          <p:grpSp>
            <p:nvGrpSpPr>
              <p:cNvPr id="10" name="Group 133">
                <a:extLst>
                  <a:ext uri="{FF2B5EF4-FFF2-40B4-BE49-F238E27FC236}">
                    <a16:creationId xmlns:a16="http://schemas.microsoft.com/office/drawing/2014/main" id="{22DA7AE2-FEF4-6696-6A79-440398EECE4D}"/>
                  </a:ext>
                </a:extLst>
              </p:cNvPr>
              <p:cNvGrpSpPr/>
              <p:nvPr/>
            </p:nvGrpSpPr>
            <p:grpSpPr>
              <a:xfrm>
                <a:off x="4788183" y="4533900"/>
                <a:ext cx="6737065" cy="1600200"/>
                <a:chOff x="6015293" y="1367933"/>
                <a:chExt cx="7790813" cy="1542005"/>
              </a:xfrm>
            </p:grpSpPr>
            <p:sp>
              <p:nvSpPr>
                <p:cNvPr id="11" name="Bullet3">
                  <a:extLst>
                    <a:ext uri="{FF2B5EF4-FFF2-40B4-BE49-F238E27FC236}">
                      <a16:creationId xmlns:a16="http://schemas.microsoft.com/office/drawing/2014/main" id="{73F3D1CF-8AD8-9110-B6C5-0E20EC696CC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015293" y="1367933"/>
                  <a:ext cx="7790813" cy="429961"/>
                </a:xfrm>
                <a:prstGeom prst="rect">
                  <a:avLst/>
                </a:prstGeom>
                <a:noFill/>
                <a:ln w="762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b" anchorCtr="0" forceAA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网络抖动评估</a:t>
                  </a:r>
                  <a:endParaRPr lang="en-US" dirty="0"/>
                </a:p>
              </p:txBody>
            </p:sp>
            <p:sp>
              <p:nvSpPr>
                <p:cNvPr id="12" name="Text3">
                  <a:extLst>
                    <a:ext uri="{FF2B5EF4-FFF2-40B4-BE49-F238E27FC236}">
                      <a16:creationId xmlns:a16="http://schemas.microsoft.com/office/drawing/2014/main" id="{1EDE4B03-EA93-6735-AEFF-FD8B154386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15293" y="1797892"/>
                  <a:ext cx="7790813" cy="111204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14400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1200" dirty="0" err="1">
                      <a:cs typeface="+mn-ea"/>
                      <a:sym typeface="+mn-lt"/>
                    </a:rPr>
                    <a:t>利用 Ping 的时间变化范围评估网络抖动情况，帮助诊断网络性能是否符合实际需求。</a:t>
                  </a:r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71775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52400" y="1285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smtClean="0"/>
              <a:t>Ping </a:t>
            </a:r>
            <a:r>
              <a:rPr lang="zh-CN" altLang="en-US" dirty="0" smtClean="0"/>
              <a:t>命令的实际案例分析</a:t>
            </a:r>
            <a:endParaRPr lang="zh-CN" altLang="en-US" dirty="0"/>
          </a:p>
        </p:txBody>
      </p:sp>
      <p:grpSp>
        <p:nvGrpSpPr>
          <p:cNvPr id="4" name="1f9bbb1f-8eda-4502-b32b-9755a869a746.source.5.zh-Hans.pptx">
            <a:extLst>
              <a:ext uri="{FF2B5EF4-FFF2-40B4-BE49-F238E27FC236}">
                <a16:creationId xmlns:a16="http://schemas.microsoft.com/office/drawing/2014/main" id="{CCFE1FDF-A852-3680-3DD0-32B0E29B7D9E}"/>
              </a:ext>
            </a:extLst>
          </p:cNvPr>
          <p:cNvGrpSpPr/>
          <p:nvPr/>
        </p:nvGrpSpPr>
        <p:grpSpPr>
          <a:xfrm>
            <a:off x="152400" y="863601"/>
            <a:ext cx="8801100" cy="5274152"/>
            <a:chOff x="660400" y="1135335"/>
            <a:chExt cx="10864850" cy="4998765"/>
          </a:xfrm>
        </p:grpSpPr>
        <p:sp>
          <p:nvSpPr>
            <p:cNvPr id="5" name="Title">
              <a:extLst>
                <a:ext uri="{FF2B5EF4-FFF2-40B4-BE49-F238E27FC236}">
                  <a16:creationId xmlns:a16="http://schemas.microsoft.com/office/drawing/2014/main" id="{DEA8A6D9-86C4-E099-10EE-76E76C963D99}"/>
                </a:ext>
              </a:extLst>
            </p:cNvPr>
            <p:cNvSpPr txBox="1"/>
            <p:nvPr/>
          </p:nvSpPr>
          <p:spPr>
            <a:xfrm>
              <a:off x="666750" y="1135335"/>
              <a:ext cx="10858500" cy="580723"/>
            </a:xfrm>
            <a:prstGeom prst="rect">
              <a:avLst/>
            </a:prstGeom>
            <a:noFill/>
          </p:spPr>
          <p:txBody>
            <a:bodyPr wrap="square" anchor="t" anchorCtr="0">
              <a:normAutofit/>
            </a:bodyPr>
            <a:lstStyle>
              <a:defPPr>
                <a:defRPr lang="zh-CN"/>
              </a:defPPr>
              <a:lvl1pPr>
                <a:defRPr sz="2400" b="1">
                  <a:cs typeface="+mn-ea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sz="2000" dirty="0">
                  <a:sym typeface="+mn-lt"/>
                </a:rPr>
                <a:t>实际操作中常见的 Ping 命令问题及解决方法</a:t>
              </a:r>
              <a:endParaRPr lang="en-US" dirty="0"/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C00DF667-8844-A5A1-E30D-1CA08F467E24}"/>
                </a:ext>
              </a:extLst>
            </p:cNvPr>
            <p:cNvGrpSpPr/>
            <p:nvPr/>
          </p:nvGrpSpPr>
          <p:grpSpPr>
            <a:xfrm>
              <a:off x="660400" y="1854200"/>
              <a:ext cx="3611479" cy="2095718"/>
              <a:chOff x="660400" y="1854200"/>
              <a:chExt cx="3611479" cy="2095718"/>
            </a:xfrm>
          </p:grpSpPr>
          <p:sp>
            <p:nvSpPr>
              <p:cNvPr id="27" name="ComponentBackground1">
                <a:extLst>
                  <a:ext uri="{FF2B5EF4-FFF2-40B4-BE49-F238E27FC236}">
                    <a16:creationId xmlns:a16="http://schemas.microsoft.com/office/drawing/2014/main" id="{1150FF3B-1F08-660C-9971-0C823DE99F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018" y="2018977"/>
                <a:ext cx="3409861" cy="1930941"/>
              </a:xfrm>
              <a:prstGeom prst="roundRect">
                <a:avLst>
                  <a:gd name="adj" fmla="val 5000"/>
                </a:avLst>
              </a:prstGeom>
              <a:solidFill>
                <a:schemeClr val="tx1">
                  <a:lumMod val="50000"/>
                  <a:lumOff val="50000"/>
                  <a:alpha val="10000"/>
                </a:schemeClr>
              </a:solidFill>
            </p:spPr>
            <p:txBody>
              <a:bodyPr wrap="square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endParaRPr lang="zh-CN" altLang="en-US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28" name="Text1">
                <a:extLst>
                  <a:ext uri="{FF2B5EF4-FFF2-40B4-BE49-F238E27FC236}">
                    <a16:creationId xmlns:a16="http://schemas.microsoft.com/office/drawing/2014/main" id="{9408D2BC-094A-5251-A2E2-FF3BFB1967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963" y="2402342"/>
                <a:ext cx="3079969" cy="1468909"/>
              </a:xfrm>
              <a:prstGeom prst="roundRect">
                <a:avLst>
                  <a:gd name="adj" fmla="val 5000"/>
                </a:avLst>
              </a:prstGeom>
              <a:solidFill>
                <a:schemeClr val="tx1"/>
              </a:solidFill>
            </p:spPr>
            <p:txBody>
              <a:bodyPr wrap="square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cs typeface="+mn-ea"/>
                    <a:sym typeface="+mn-lt"/>
                  </a:rPr>
                  <a:t>介绍 Ping 命令的基本使用场景，通过实际案例展示如何检测网络连通性，解决初学者在操作中可能遇到的简单问题</a:t>
                </a:r>
                <a:r>
                  <a:rPr lang="zh-CN" altLang="en-US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。</a:t>
                </a:r>
                <a:endParaRPr lang="en-US" dirty="0"/>
              </a:p>
            </p:txBody>
          </p:sp>
          <p:sp>
            <p:nvSpPr>
              <p:cNvPr id="29" name="Bullet1">
                <a:extLst>
                  <a:ext uri="{FF2B5EF4-FFF2-40B4-BE49-F238E27FC236}">
                    <a16:creationId xmlns:a16="http://schemas.microsoft.com/office/drawing/2014/main" id="{D8C9858C-8FE8-48E2-6EEB-71DDA74AA2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26963" y="2056045"/>
                <a:ext cx="3079969" cy="346298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kumimoji="0" sz="1400" b="1" i="0" u="none" strike="noStrike" kern="1200" cap="none" spc="0" normalizeH="0" baseline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/>
                    </a:solidFill>
                    <a:cs typeface="+mn-ea"/>
                    <a:sym typeface="+mn-lt"/>
                  </a:rPr>
                  <a:t>基本用法实例</a:t>
                </a:r>
                <a:endParaRPr lang="en-US" dirty="0"/>
              </a:p>
            </p:txBody>
          </p:sp>
          <p:sp>
            <p:nvSpPr>
              <p:cNvPr id="30" name="Number1">
                <a:extLst>
                  <a:ext uri="{FF2B5EF4-FFF2-40B4-BE49-F238E27FC236}">
                    <a16:creationId xmlns:a16="http://schemas.microsoft.com/office/drawing/2014/main" id="{8335F6F4-843B-05E0-4E0E-F995894B130E}"/>
                  </a:ext>
                </a:extLst>
              </p:cNvPr>
              <p:cNvSpPr/>
              <p:nvPr/>
            </p:nvSpPr>
            <p:spPr>
              <a:xfrm>
                <a:off x="660400" y="1854200"/>
                <a:ext cx="403232" cy="318674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1</a:t>
                </a:r>
                <a:endParaRPr lang="zh-CN" altLang="en-US" sz="12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C4C4BDA3-6ACD-20D5-DEA4-41E673BEABCA}"/>
                </a:ext>
              </a:extLst>
            </p:cNvPr>
            <p:cNvGrpSpPr/>
            <p:nvPr/>
          </p:nvGrpSpPr>
          <p:grpSpPr>
            <a:xfrm>
              <a:off x="4283911" y="1854200"/>
              <a:ext cx="3611479" cy="2095718"/>
              <a:chOff x="4283911" y="1854200"/>
              <a:chExt cx="3611479" cy="2095718"/>
            </a:xfrm>
          </p:grpSpPr>
          <p:sp>
            <p:nvSpPr>
              <p:cNvPr id="23" name="ComponentBackground2">
                <a:extLst>
                  <a:ext uri="{FF2B5EF4-FFF2-40B4-BE49-F238E27FC236}">
                    <a16:creationId xmlns:a16="http://schemas.microsoft.com/office/drawing/2014/main" id="{9D5DD9A8-C142-74B8-5108-53FDB4E8D1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5529" y="2018977"/>
                <a:ext cx="3409861" cy="1930941"/>
              </a:xfrm>
              <a:prstGeom prst="roundRect">
                <a:avLst>
                  <a:gd name="adj" fmla="val 5000"/>
                </a:avLst>
              </a:prstGeom>
              <a:solidFill>
                <a:schemeClr val="tx1">
                  <a:lumMod val="50000"/>
                  <a:lumOff val="50000"/>
                  <a:alpha val="10000"/>
                </a:schemeClr>
              </a:solidFill>
            </p:spPr>
            <p:txBody>
              <a:bodyPr wrap="square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endParaRPr lang="zh-CN" altLang="en-US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24" name="Text2">
                <a:extLst>
                  <a:ext uri="{FF2B5EF4-FFF2-40B4-BE49-F238E27FC236}">
                    <a16:creationId xmlns:a16="http://schemas.microsoft.com/office/drawing/2014/main" id="{FD7B6AFC-4219-3C8A-CA83-891AF1100C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50474" y="2402342"/>
                <a:ext cx="3079969" cy="1468909"/>
              </a:xfrm>
              <a:prstGeom prst="roundRect">
                <a:avLst>
                  <a:gd name="adj" fmla="val 5000"/>
                </a:avLst>
              </a:prstGeom>
              <a:solidFill>
                <a:schemeClr val="tx1"/>
              </a:solidFill>
            </p:spPr>
            <p:txBody>
              <a:bodyPr wrap="square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cs typeface="+mn-ea"/>
                    <a:sym typeface="+mn-lt"/>
                  </a:rPr>
                  <a:t>分析 Ping 测试中超时和丢包现象的原因，提供排查方法，帮助用户解决因网络质量导致的常见问题。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Bullet2">
                <a:extLst>
                  <a:ext uri="{FF2B5EF4-FFF2-40B4-BE49-F238E27FC236}">
                    <a16:creationId xmlns:a16="http://schemas.microsoft.com/office/drawing/2014/main" id="{F3102D72-4F83-89FD-45E4-4FC91D9DD9A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0474" y="2056045"/>
                <a:ext cx="3079969" cy="346298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kumimoji="0" sz="1400" b="1" i="0" u="none" strike="noStrike" kern="1200" cap="none" spc="0" normalizeH="0" baseline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/>
                    </a:solidFill>
                    <a:cs typeface="+mn-ea"/>
                    <a:sym typeface="+mn-lt"/>
                  </a:rPr>
                  <a:t>超时与丢包分析</a:t>
                </a:r>
                <a:endParaRPr lang="en-US" dirty="0"/>
              </a:p>
            </p:txBody>
          </p:sp>
          <p:sp>
            <p:nvSpPr>
              <p:cNvPr id="26" name="Number2">
                <a:extLst>
                  <a:ext uri="{FF2B5EF4-FFF2-40B4-BE49-F238E27FC236}">
                    <a16:creationId xmlns:a16="http://schemas.microsoft.com/office/drawing/2014/main" id="{7AFD5348-76C0-ADBC-C226-EE7B5526DFB2}"/>
                  </a:ext>
                </a:extLst>
              </p:cNvPr>
              <p:cNvSpPr/>
              <p:nvPr/>
            </p:nvSpPr>
            <p:spPr>
              <a:xfrm>
                <a:off x="4283911" y="1854200"/>
                <a:ext cx="403232" cy="318674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2</a:t>
                </a:r>
                <a:endParaRPr lang="zh-CN" altLang="en-US" sz="12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C2AC0843-C0A3-3E4D-D7C7-7FF6D518A545}"/>
                </a:ext>
              </a:extLst>
            </p:cNvPr>
            <p:cNvGrpSpPr/>
            <p:nvPr/>
          </p:nvGrpSpPr>
          <p:grpSpPr>
            <a:xfrm>
              <a:off x="7907421" y="1854200"/>
              <a:ext cx="3611479" cy="2095718"/>
              <a:chOff x="7907421" y="1854200"/>
              <a:chExt cx="3611479" cy="2095718"/>
            </a:xfrm>
          </p:grpSpPr>
          <p:sp>
            <p:nvSpPr>
              <p:cNvPr id="19" name="ComponentBackground3">
                <a:extLst>
                  <a:ext uri="{FF2B5EF4-FFF2-40B4-BE49-F238E27FC236}">
                    <a16:creationId xmlns:a16="http://schemas.microsoft.com/office/drawing/2014/main" id="{C4C2C905-E7F8-72BB-4B83-348862E8345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09039" y="2018977"/>
                <a:ext cx="3409861" cy="1930941"/>
              </a:xfrm>
              <a:prstGeom prst="roundRect">
                <a:avLst>
                  <a:gd name="adj" fmla="val 5000"/>
                </a:avLst>
              </a:prstGeom>
              <a:solidFill>
                <a:schemeClr val="tx1">
                  <a:lumMod val="50000"/>
                  <a:lumOff val="50000"/>
                  <a:alpha val="10000"/>
                </a:schemeClr>
              </a:solidFill>
            </p:spPr>
            <p:txBody>
              <a:bodyPr wrap="square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endParaRPr lang="zh-CN" altLang="en-US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20" name="Text3">
                <a:extLst>
                  <a:ext uri="{FF2B5EF4-FFF2-40B4-BE49-F238E27FC236}">
                    <a16:creationId xmlns:a16="http://schemas.microsoft.com/office/drawing/2014/main" id="{92871053-5870-17D1-2E38-4C1ACAB1F34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73984" y="2402342"/>
                <a:ext cx="3079969" cy="1468909"/>
              </a:xfrm>
              <a:prstGeom prst="roundRect">
                <a:avLst>
                  <a:gd name="adj" fmla="val 5000"/>
                </a:avLst>
              </a:prstGeom>
              <a:solidFill>
                <a:schemeClr val="tx1"/>
              </a:solidFill>
            </p:spPr>
            <p:txBody>
              <a:bodyPr wrap="square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cs typeface="+mn-ea"/>
                    <a:sym typeface="+mn-lt"/>
                  </a:rPr>
                  <a:t>阐述 Time To Live (TTL) 参数的意义，结合实际案例说明如何通过 TTL 值判断数据包来源及网络延迟问题。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Bullet3">
                <a:extLst>
                  <a:ext uri="{FF2B5EF4-FFF2-40B4-BE49-F238E27FC236}">
                    <a16:creationId xmlns:a16="http://schemas.microsoft.com/office/drawing/2014/main" id="{3FBB55B8-D0C8-1FCA-31B8-6727EC2C25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273984" y="2056045"/>
                <a:ext cx="3079969" cy="346298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kumimoji="0" sz="1400" b="1" i="0" u="none" strike="noStrike" kern="1200" cap="none" spc="0" normalizeH="0" baseline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/>
                    </a:solidFill>
                    <a:cs typeface="+mn-ea"/>
                    <a:sym typeface="+mn-lt"/>
                  </a:rPr>
                  <a:t>TTL 参数解读</a:t>
                </a:r>
                <a:endParaRPr lang="en-US" dirty="0"/>
              </a:p>
            </p:txBody>
          </p:sp>
          <p:sp>
            <p:nvSpPr>
              <p:cNvPr id="22" name="Number3">
                <a:extLst>
                  <a:ext uri="{FF2B5EF4-FFF2-40B4-BE49-F238E27FC236}">
                    <a16:creationId xmlns:a16="http://schemas.microsoft.com/office/drawing/2014/main" id="{738A5445-EC90-700A-84A1-0403117B2DD6}"/>
                  </a:ext>
                </a:extLst>
              </p:cNvPr>
              <p:cNvSpPr/>
              <p:nvPr/>
            </p:nvSpPr>
            <p:spPr>
              <a:xfrm>
                <a:off x="7907421" y="1854200"/>
                <a:ext cx="403232" cy="318674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3</a:t>
                </a:r>
                <a:endParaRPr lang="zh-CN" altLang="en-US" sz="12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4BE2413B-B512-E60D-7A22-9728F8044EC2}"/>
                </a:ext>
              </a:extLst>
            </p:cNvPr>
            <p:cNvGrpSpPr/>
            <p:nvPr/>
          </p:nvGrpSpPr>
          <p:grpSpPr>
            <a:xfrm>
              <a:off x="660400" y="4038382"/>
              <a:ext cx="3611479" cy="2095718"/>
              <a:chOff x="660400" y="4038382"/>
              <a:chExt cx="3611479" cy="2095718"/>
            </a:xfrm>
          </p:grpSpPr>
          <p:sp>
            <p:nvSpPr>
              <p:cNvPr id="15" name="ComponentBackground4">
                <a:extLst>
                  <a:ext uri="{FF2B5EF4-FFF2-40B4-BE49-F238E27FC236}">
                    <a16:creationId xmlns:a16="http://schemas.microsoft.com/office/drawing/2014/main" id="{58157511-017E-6B17-7CB1-6A8457B7FC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018" y="4203159"/>
                <a:ext cx="3409861" cy="1930941"/>
              </a:xfrm>
              <a:prstGeom prst="roundRect">
                <a:avLst>
                  <a:gd name="adj" fmla="val 5000"/>
                </a:avLst>
              </a:prstGeom>
              <a:solidFill>
                <a:schemeClr val="tx1">
                  <a:lumMod val="50000"/>
                  <a:lumOff val="50000"/>
                  <a:alpha val="10000"/>
                </a:schemeClr>
              </a:solidFill>
            </p:spPr>
            <p:txBody>
              <a:bodyPr wrap="square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endParaRPr lang="zh-CN" altLang="en-US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16" name="Text4">
                <a:extLst>
                  <a:ext uri="{FF2B5EF4-FFF2-40B4-BE49-F238E27FC236}">
                    <a16:creationId xmlns:a16="http://schemas.microsoft.com/office/drawing/2014/main" id="{E03F925C-1D3F-D611-62A9-62E7BCFFCC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963" y="4586524"/>
                <a:ext cx="3079969" cy="1468909"/>
              </a:xfrm>
              <a:prstGeom prst="roundRect">
                <a:avLst>
                  <a:gd name="adj" fmla="val 5000"/>
                </a:avLst>
              </a:prstGeom>
              <a:solidFill>
                <a:schemeClr val="tx1"/>
              </a:solidFill>
            </p:spPr>
            <p:txBody>
              <a:bodyPr wrap="square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cs typeface="+mn-ea"/>
                    <a:sym typeface="+mn-lt"/>
                  </a:rPr>
                  <a:t>探讨使用大尺寸数据包进行 Ping 测试的技巧，解决高带宽环境下的网络性能问题，提升诊断效率。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Bullet4">
                <a:extLst>
                  <a:ext uri="{FF2B5EF4-FFF2-40B4-BE49-F238E27FC236}">
                    <a16:creationId xmlns:a16="http://schemas.microsoft.com/office/drawing/2014/main" id="{179E45F5-A15A-50E1-EEE3-2F20D85E75F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26963" y="4240227"/>
                <a:ext cx="3079969" cy="346298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kumimoji="0" sz="1400" b="1" i="0" u="none" strike="noStrike" kern="1200" cap="none" spc="0" normalizeH="0" baseline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/>
                    </a:solidFill>
                    <a:cs typeface="+mn-ea"/>
                    <a:sym typeface="+mn-lt"/>
                  </a:rPr>
                  <a:t>大数据包测试技巧</a:t>
                </a:r>
                <a:endParaRPr lang="en-US" dirty="0"/>
              </a:p>
            </p:txBody>
          </p:sp>
          <p:sp>
            <p:nvSpPr>
              <p:cNvPr id="18" name="Number4">
                <a:extLst>
                  <a:ext uri="{FF2B5EF4-FFF2-40B4-BE49-F238E27FC236}">
                    <a16:creationId xmlns:a16="http://schemas.microsoft.com/office/drawing/2014/main" id="{59352309-6314-E28F-6AD8-BA34C8E47FAF}"/>
                  </a:ext>
                </a:extLst>
              </p:cNvPr>
              <p:cNvSpPr/>
              <p:nvPr/>
            </p:nvSpPr>
            <p:spPr>
              <a:xfrm>
                <a:off x="660400" y="4038382"/>
                <a:ext cx="403232" cy="318674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4</a:t>
                </a:r>
                <a:endParaRPr lang="zh-CN" altLang="en-US" sz="12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06DE2A0E-1668-4E81-9D36-D2D0F035B92D}"/>
                </a:ext>
              </a:extLst>
            </p:cNvPr>
            <p:cNvGrpSpPr/>
            <p:nvPr/>
          </p:nvGrpSpPr>
          <p:grpSpPr>
            <a:xfrm>
              <a:off x="4283911" y="4038382"/>
              <a:ext cx="3611479" cy="2095718"/>
              <a:chOff x="4283911" y="4038382"/>
              <a:chExt cx="3611479" cy="2095718"/>
            </a:xfrm>
          </p:grpSpPr>
          <p:sp>
            <p:nvSpPr>
              <p:cNvPr id="11" name="ComponentBackground5">
                <a:extLst>
                  <a:ext uri="{FF2B5EF4-FFF2-40B4-BE49-F238E27FC236}">
                    <a16:creationId xmlns:a16="http://schemas.microsoft.com/office/drawing/2014/main" id="{7B977C7B-9409-2375-A743-73C080843F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5529" y="4203159"/>
                <a:ext cx="3409861" cy="1930941"/>
              </a:xfrm>
              <a:prstGeom prst="roundRect">
                <a:avLst>
                  <a:gd name="adj" fmla="val 5000"/>
                </a:avLst>
              </a:prstGeom>
              <a:solidFill>
                <a:schemeClr val="tx1">
                  <a:lumMod val="50000"/>
                  <a:lumOff val="50000"/>
                  <a:alpha val="10000"/>
                </a:schemeClr>
              </a:solidFill>
            </p:spPr>
            <p:txBody>
              <a:bodyPr wrap="square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endParaRPr lang="zh-CN" altLang="en-US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12" name="Text5">
                <a:extLst>
                  <a:ext uri="{FF2B5EF4-FFF2-40B4-BE49-F238E27FC236}">
                    <a16:creationId xmlns:a16="http://schemas.microsoft.com/office/drawing/2014/main" id="{DE6AF42A-8324-A211-D8BB-5015157DA0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50474" y="4586524"/>
                <a:ext cx="3079969" cy="1468909"/>
              </a:xfrm>
              <a:prstGeom prst="roundRect">
                <a:avLst>
                  <a:gd name="adj" fmla="val 5000"/>
                </a:avLst>
              </a:prstGeom>
              <a:solidFill>
                <a:schemeClr val="tx1"/>
              </a:solidFill>
            </p:spPr>
            <p:txBody>
              <a:bodyPr wrap="square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cs typeface="+mn-ea"/>
                    <a:sym typeface="+mn-lt"/>
                  </a:rPr>
                  <a:t>分析在复杂网络环境中使用 Ping 命令时的注意事项，提供解决方案以应对跨网段或防火墙限制带来的挑战。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Bullet5">
                <a:extLst>
                  <a:ext uri="{FF2B5EF4-FFF2-40B4-BE49-F238E27FC236}">
                    <a16:creationId xmlns:a16="http://schemas.microsoft.com/office/drawing/2014/main" id="{F29D8520-2ADD-E12E-5C3B-E9C022D73E8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0474" y="4240227"/>
                <a:ext cx="3079969" cy="346298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kumimoji="0" sz="1400" b="1" i="0" u="none" strike="noStrike" kern="1200" cap="none" spc="0" normalizeH="0" baseline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/>
                    </a:solidFill>
                    <a:cs typeface="+mn-ea"/>
                    <a:sym typeface="+mn-lt"/>
                  </a:rPr>
                  <a:t>跨网络环境应用</a:t>
                </a:r>
                <a:endParaRPr lang="en-US" dirty="0"/>
              </a:p>
            </p:txBody>
          </p:sp>
          <p:sp>
            <p:nvSpPr>
              <p:cNvPr id="14" name="Number5">
                <a:extLst>
                  <a:ext uri="{FF2B5EF4-FFF2-40B4-BE49-F238E27FC236}">
                    <a16:creationId xmlns:a16="http://schemas.microsoft.com/office/drawing/2014/main" id="{29558406-A2C3-F420-F079-3028F9F5AC6F}"/>
                  </a:ext>
                </a:extLst>
              </p:cNvPr>
              <p:cNvSpPr/>
              <p:nvPr/>
            </p:nvSpPr>
            <p:spPr>
              <a:xfrm>
                <a:off x="4283911" y="4038382"/>
                <a:ext cx="403232" cy="318674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FFFFFF"/>
                    </a:solidFill>
                    <a:cs typeface="+mn-ea"/>
                    <a:sym typeface="+mn-lt"/>
                  </a:rPr>
                  <a:t>5</a:t>
                </a:r>
                <a:endParaRPr lang="zh-CN" altLang="en-US" sz="1200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37283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203200" y="128587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smtClean="0"/>
              <a:t>Ping </a:t>
            </a:r>
            <a:r>
              <a:rPr lang="zh-CN" altLang="en-US" dirty="0" smtClean="0"/>
              <a:t>命令的局限性与注意事项</a:t>
            </a:r>
            <a:endParaRPr lang="zh-CN" altLang="en-US" dirty="0"/>
          </a:p>
        </p:txBody>
      </p:sp>
      <p:grpSp>
        <p:nvGrpSpPr>
          <p:cNvPr id="4" name="1747cfcf-1fa3-4a6f-a39a-ba58cccd0330.source.3.zh-Hans.pptx">
            <a:extLst>
              <a:ext uri="{FF2B5EF4-FFF2-40B4-BE49-F238E27FC236}">
                <a16:creationId xmlns:a16="http://schemas.microsoft.com/office/drawing/2014/main" id="{8AFFF451-FE87-7525-5A00-45FCD8A214CF}"/>
              </a:ext>
            </a:extLst>
          </p:cNvPr>
          <p:cNvGrpSpPr/>
          <p:nvPr/>
        </p:nvGrpSpPr>
        <p:grpSpPr>
          <a:xfrm>
            <a:off x="152040" y="1028699"/>
            <a:ext cx="8839561" cy="5290088"/>
            <a:chOff x="673099" y="1130300"/>
            <a:chExt cx="10845801" cy="5003800"/>
          </a:xfrm>
        </p:grpSpPr>
        <p:sp>
          <p:nvSpPr>
            <p:cNvPr id="5" name="PictureMisc1">
              <a:extLst>
                <a:ext uri="{FF2B5EF4-FFF2-40B4-BE49-F238E27FC236}">
                  <a16:creationId xmlns:a16="http://schemas.microsoft.com/office/drawing/2014/main" id="{E541E5AF-0581-38CE-EB19-5297BB0B740B}"/>
                </a:ext>
              </a:extLst>
            </p:cNvPr>
            <p:cNvSpPr/>
            <p:nvPr/>
          </p:nvSpPr>
          <p:spPr>
            <a:xfrm>
              <a:off x="673099" y="2196058"/>
              <a:ext cx="5023528" cy="3589084"/>
            </a:xfrm>
            <a:prstGeom prst="roundRect">
              <a:avLst>
                <a:gd name="adj" fmla="val 2406"/>
              </a:avLst>
            </a:prstGeom>
            <a:blipFill>
              <a:blip r:embed="rId3"/>
              <a:srcRect/>
              <a:stretch>
                <a:fillRect l="-5786" r="-5786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Title">
              <a:extLst>
                <a:ext uri="{FF2B5EF4-FFF2-40B4-BE49-F238E27FC236}">
                  <a16:creationId xmlns:a16="http://schemas.microsoft.com/office/drawing/2014/main" id="{CC1FEC70-4F3B-2BDA-814F-8E0E77430D13}"/>
                </a:ext>
              </a:extLst>
            </p:cNvPr>
            <p:cNvSpPr txBox="1"/>
            <p:nvPr/>
          </p:nvSpPr>
          <p:spPr>
            <a:xfrm>
              <a:off x="673099" y="1130300"/>
              <a:ext cx="4800602" cy="1065758"/>
            </a:xfrm>
            <a:prstGeom prst="rect">
              <a:avLst/>
            </a:prstGeom>
            <a:noFill/>
          </p:spPr>
          <p:txBody>
            <a:bodyPr vert="horz" wrap="square" rtlCol="0" anchor="ctr">
              <a:normAutofit/>
            </a:bodyPr>
            <a:lstStyle/>
            <a:p>
              <a:r>
                <a:rPr lang="zh-CN" altLang="en-US" sz="2400" b="1" dirty="0">
                  <a:cs typeface="+mn-ea"/>
                  <a:sym typeface="+mn-lt"/>
                </a:rPr>
                <a:t>认识 Ping 命令在特定场景下的不足</a:t>
              </a:r>
              <a:endParaRPr lang="en-US" dirty="0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E0C0E83-86A4-8930-16AE-D423CCBDA856}"/>
                </a:ext>
              </a:extLst>
            </p:cNvPr>
            <p:cNvGrpSpPr/>
            <p:nvPr/>
          </p:nvGrpSpPr>
          <p:grpSpPr>
            <a:xfrm>
              <a:off x="6501098" y="1130300"/>
              <a:ext cx="5017802" cy="5003800"/>
              <a:chOff x="6501098" y="1130300"/>
              <a:chExt cx="5017802" cy="5003800"/>
            </a:xfrm>
          </p:grpSpPr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F1B3C2AA-2D35-230C-FC04-7AD411D0B540}"/>
                  </a:ext>
                </a:extLst>
              </p:cNvPr>
              <p:cNvGrpSpPr/>
              <p:nvPr/>
            </p:nvGrpSpPr>
            <p:grpSpPr>
              <a:xfrm>
                <a:off x="6501098" y="1130300"/>
                <a:ext cx="5017802" cy="1525100"/>
                <a:chOff x="7136098" y="1591628"/>
                <a:chExt cx="5017802" cy="1525100"/>
              </a:xfrm>
            </p:grpSpPr>
            <p:grpSp>
              <p:nvGrpSpPr>
                <p:cNvPr id="22" name="组合 1">
                  <a:extLst>
                    <a:ext uri="{FF2B5EF4-FFF2-40B4-BE49-F238E27FC236}">
                      <a16:creationId xmlns:a16="http://schemas.microsoft.com/office/drawing/2014/main" id="{EEE09F94-15B7-C76C-B586-0C76176111C8}"/>
                    </a:ext>
                  </a:extLst>
                </p:cNvPr>
                <p:cNvGrpSpPr/>
                <p:nvPr/>
              </p:nvGrpSpPr>
              <p:grpSpPr>
                <a:xfrm>
                  <a:off x="7136098" y="1680527"/>
                  <a:ext cx="530226" cy="530226"/>
                  <a:chOff x="7136098" y="1680527"/>
                  <a:chExt cx="530226" cy="530226"/>
                </a:xfrm>
              </p:grpSpPr>
              <p:sp>
                <p:nvSpPr>
                  <p:cNvPr id="25" name="IconBackground1">
                    <a:extLst>
                      <a:ext uri="{FF2B5EF4-FFF2-40B4-BE49-F238E27FC236}">
                        <a16:creationId xmlns:a16="http://schemas.microsoft.com/office/drawing/2014/main" id="{795AC20E-077C-7E39-7D97-B56F2F1F4BC5}"/>
                      </a:ext>
                    </a:extLst>
                  </p:cNvPr>
                  <p:cNvSpPr/>
                  <p:nvPr/>
                </p:nvSpPr>
                <p:spPr>
                  <a:xfrm>
                    <a:off x="7136098" y="1680527"/>
                    <a:ext cx="530226" cy="530226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anchor="ctr">
                    <a:normAutofit/>
                  </a:bodyPr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6" name="Icon1">
                    <a:extLst>
                      <a:ext uri="{FF2B5EF4-FFF2-40B4-BE49-F238E27FC236}">
                        <a16:creationId xmlns:a16="http://schemas.microsoft.com/office/drawing/2014/main" id="{75D23ECC-A2EA-0ED6-EAEC-F93AF2B1497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266320" y="1810703"/>
                    <a:ext cx="269783" cy="269874"/>
                  </a:xfrm>
                  <a:custGeom>
                    <a:avLst/>
                    <a:gdLst>
                      <a:gd name="T0" fmla="*/ 237 w 476"/>
                      <a:gd name="T1" fmla="*/ 238 h 477"/>
                      <a:gd name="T2" fmla="*/ 0 w 476"/>
                      <a:gd name="T3" fmla="*/ 238 h 477"/>
                      <a:gd name="T4" fmla="*/ 237 w 476"/>
                      <a:gd name="T5" fmla="*/ 0 h 477"/>
                      <a:gd name="T6" fmla="*/ 237 w 476"/>
                      <a:gd name="T7" fmla="*/ 238 h 477"/>
                      <a:gd name="T8" fmla="*/ 276 w 476"/>
                      <a:gd name="T9" fmla="*/ 38 h 477"/>
                      <a:gd name="T10" fmla="*/ 276 w 476"/>
                      <a:gd name="T11" fmla="*/ 257 h 477"/>
                      <a:gd name="T12" fmla="*/ 256 w 476"/>
                      <a:gd name="T13" fmla="*/ 277 h 477"/>
                      <a:gd name="T14" fmla="*/ 37 w 476"/>
                      <a:gd name="T15" fmla="*/ 277 h 477"/>
                      <a:gd name="T16" fmla="*/ 256 w 476"/>
                      <a:gd name="T17" fmla="*/ 477 h 477"/>
                      <a:gd name="T18" fmla="*/ 476 w 476"/>
                      <a:gd name="T19" fmla="*/ 257 h 477"/>
                      <a:gd name="T20" fmla="*/ 276 w 476"/>
                      <a:gd name="T21" fmla="*/ 38 h 4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476" h="477">
                        <a:moveTo>
                          <a:pt x="237" y="238"/>
                        </a:moveTo>
                        <a:lnTo>
                          <a:pt x="0" y="238"/>
                        </a:lnTo>
                        <a:cubicBezTo>
                          <a:pt x="11" y="112"/>
                          <a:pt x="111" y="11"/>
                          <a:pt x="237" y="0"/>
                        </a:cubicBezTo>
                        <a:lnTo>
                          <a:pt x="237" y="238"/>
                        </a:lnTo>
                        <a:close/>
                        <a:moveTo>
                          <a:pt x="276" y="38"/>
                        </a:moveTo>
                        <a:lnTo>
                          <a:pt x="276" y="257"/>
                        </a:lnTo>
                        <a:cubicBezTo>
                          <a:pt x="276" y="268"/>
                          <a:pt x="267" y="277"/>
                          <a:pt x="256" y="277"/>
                        </a:cubicBezTo>
                        <a:lnTo>
                          <a:pt x="37" y="277"/>
                        </a:lnTo>
                        <a:cubicBezTo>
                          <a:pt x="47" y="389"/>
                          <a:pt x="141" y="477"/>
                          <a:pt x="256" y="477"/>
                        </a:cubicBezTo>
                        <a:cubicBezTo>
                          <a:pt x="377" y="477"/>
                          <a:pt x="476" y="379"/>
                          <a:pt x="476" y="257"/>
                        </a:cubicBezTo>
                        <a:cubicBezTo>
                          <a:pt x="476" y="143"/>
                          <a:pt x="388" y="48"/>
                          <a:pt x="276" y="3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wrap="square" lIns="91440" tIns="45720" rIns="91440" bIns="45720" anchor="ctr">
                    <a:normAutofit fontScale="92500" lnSpcReduction="10000"/>
                  </a:bodyPr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23" name="Bullet1">
                  <a:extLst>
                    <a:ext uri="{FF2B5EF4-FFF2-40B4-BE49-F238E27FC236}">
                      <a16:creationId xmlns:a16="http://schemas.microsoft.com/office/drawing/2014/main" id="{43DB1908-110A-9729-5B70-80664313D6A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6499" y="1591628"/>
                  <a:ext cx="4357400" cy="395390"/>
                </a:xfrm>
                <a:prstGeom prst="rect">
                  <a:avLst/>
                </a:prstGeom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数据包丢失问题</a:t>
                  </a:r>
                  <a:endParaRPr lang="en-US" dirty="0"/>
                </a:p>
              </p:txBody>
            </p:sp>
            <p:sp>
              <p:nvSpPr>
                <p:cNvPr id="24" name="Text1">
                  <a:extLst>
                    <a:ext uri="{FF2B5EF4-FFF2-40B4-BE49-F238E27FC236}">
                      <a16:creationId xmlns:a16="http://schemas.microsoft.com/office/drawing/2014/main" id="{1E5F0FE7-6839-2413-2997-089D43706E7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84026" y="1987017"/>
                  <a:ext cx="4369874" cy="1129711"/>
                </a:xfrm>
                <a:prstGeom prst="rect">
                  <a:avLst/>
                </a:prstGeom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400" dirty="0">
                      <a:cs typeface="+mn-ea"/>
                      <a:sym typeface="+mn-lt"/>
                    </a:rPr>
                    <a:t>Ping 命令可能因网络拥塞或设备故障导致数据包丢失，影响测试结果准确性，需结合其他工具分析网络状况。</a:t>
                  </a:r>
                  <a:endParaRPr lang="en-US" dirty="0"/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16D108C6-E5A4-2656-2D67-DDCB6F88C68C}"/>
                  </a:ext>
                </a:extLst>
              </p:cNvPr>
              <p:cNvGrpSpPr/>
              <p:nvPr/>
            </p:nvGrpSpPr>
            <p:grpSpPr>
              <a:xfrm>
                <a:off x="6501098" y="2869650"/>
                <a:ext cx="5017802" cy="1525100"/>
                <a:chOff x="7136098" y="2438083"/>
                <a:chExt cx="5017802" cy="1525100"/>
              </a:xfrm>
            </p:grpSpPr>
            <p:sp>
              <p:nvSpPr>
                <p:cNvPr id="18" name="IconBackground2">
                  <a:extLst>
                    <a:ext uri="{FF2B5EF4-FFF2-40B4-BE49-F238E27FC236}">
                      <a16:creationId xmlns:a16="http://schemas.microsoft.com/office/drawing/2014/main" id="{8943D84C-33E4-3525-CC5D-7E9F1974A550}"/>
                    </a:ext>
                  </a:extLst>
                </p:cNvPr>
                <p:cNvSpPr/>
                <p:nvPr/>
              </p:nvSpPr>
              <p:spPr>
                <a:xfrm>
                  <a:off x="7136098" y="2526982"/>
                  <a:ext cx="530226" cy="5302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9" name="Icon2">
                  <a:extLst>
                    <a:ext uri="{FF2B5EF4-FFF2-40B4-BE49-F238E27FC236}">
                      <a16:creationId xmlns:a16="http://schemas.microsoft.com/office/drawing/2014/main" id="{E7801061-F300-9615-0AC6-E2C681E83E3C}"/>
                    </a:ext>
                  </a:extLst>
                </p:cNvPr>
                <p:cNvSpPr/>
                <p:nvPr/>
              </p:nvSpPr>
              <p:spPr bwMode="auto">
                <a:xfrm>
                  <a:off x="7266274" y="2689670"/>
                  <a:ext cx="269874" cy="204851"/>
                </a:xfrm>
                <a:custGeom>
                  <a:avLst/>
                  <a:gdLst>
                    <a:gd name="T0" fmla="*/ 6377 w 6541"/>
                    <a:gd name="T1" fmla="*/ 328 h 4973"/>
                    <a:gd name="T2" fmla="*/ 6541 w 6541"/>
                    <a:gd name="T3" fmla="*/ 164 h 4973"/>
                    <a:gd name="T4" fmla="*/ 6377 w 6541"/>
                    <a:gd name="T5" fmla="*/ 0 h 4973"/>
                    <a:gd name="T6" fmla="*/ 164 w 6541"/>
                    <a:gd name="T7" fmla="*/ 0 h 4973"/>
                    <a:gd name="T8" fmla="*/ 0 w 6541"/>
                    <a:gd name="T9" fmla="*/ 164 h 4973"/>
                    <a:gd name="T10" fmla="*/ 164 w 6541"/>
                    <a:gd name="T11" fmla="*/ 328 h 4973"/>
                    <a:gd name="T12" fmla="*/ 2017 w 6541"/>
                    <a:gd name="T13" fmla="*/ 328 h 4973"/>
                    <a:gd name="T14" fmla="*/ 2017 w 6541"/>
                    <a:gd name="T15" fmla="*/ 1519 h 4973"/>
                    <a:gd name="T16" fmla="*/ 164 w 6541"/>
                    <a:gd name="T17" fmla="*/ 1519 h 4973"/>
                    <a:gd name="T18" fmla="*/ 0 w 6541"/>
                    <a:gd name="T19" fmla="*/ 1683 h 4973"/>
                    <a:gd name="T20" fmla="*/ 164 w 6541"/>
                    <a:gd name="T21" fmla="*/ 1847 h 4973"/>
                    <a:gd name="T22" fmla="*/ 926 w 6541"/>
                    <a:gd name="T23" fmla="*/ 1847 h 4973"/>
                    <a:gd name="T24" fmla="*/ 926 w 6541"/>
                    <a:gd name="T25" fmla="*/ 3127 h 4973"/>
                    <a:gd name="T26" fmla="*/ 164 w 6541"/>
                    <a:gd name="T27" fmla="*/ 3127 h 4973"/>
                    <a:gd name="T28" fmla="*/ 0 w 6541"/>
                    <a:gd name="T29" fmla="*/ 3291 h 4973"/>
                    <a:gd name="T30" fmla="*/ 164 w 6541"/>
                    <a:gd name="T31" fmla="*/ 3455 h 4973"/>
                    <a:gd name="T32" fmla="*/ 2017 w 6541"/>
                    <a:gd name="T33" fmla="*/ 3455 h 4973"/>
                    <a:gd name="T34" fmla="*/ 2017 w 6541"/>
                    <a:gd name="T35" fmla="*/ 4645 h 4973"/>
                    <a:gd name="T36" fmla="*/ 164 w 6541"/>
                    <a:gd name="T37" fmla="*/ 4645 h 4973"/>
                    <a:gd name="T38" fmla="*/ 0 w 6541"/>
                    <a:gd name="T39" fmla="*/ 4809 h 4973"/>
                    <a:gd name="T40" fmla="*/ 164 w 6541"/>
                    <a:gd name="T41" fmla="*/ 4973 h 4973"/>
                    <a:gd name="T42" fmla="*/ 6377 w 6541"/>
                    <a:gd name="T43" fmla="*/ 4973 h 4973"/>
                    <a:gd name="T44" fmla="*/ 6541 w 6541"/>
                    <a:gd name="T45" fmla="*/ 4809 h 4973"/>
                    <a:gd name="T46" fmla="*/ 6377 w 6541"/>
                    <a:gd name="T47" fmla="*/ 4645 h 4973"/>
                    <a:gd name="T48" fmla="*/ 4524 w 6541"/>
                    <a:gd name="T49" fmla="*/ 4645 h 4973"/>
                    <a:gd name="T50" fmla="*/ 4524 w 6541"/>
                    <a:gd name="T51" fmla="*/ 3455 h 4973"/>
                    <a:gd name="T52" fmla="*/ 6377 w 6541"/>
                    <a:gd name="T53" fmla="*/ 3455 h 4973"/>
                    <a:gd name="T54" fmla="*/ 6541 w 6541"/>
                    <a:gd name="T55" fmla="*/ 3291 h 4973"/>
                    <a:gd name="T56" fmla="*/ 6377 w 6541"/>
                    <a:gd name="T57" fmla="*/ 3125 h 4973"/>
                    <a:gd name="T58" fmla="*/ 5614 w 6541"/>
                    <a:gd name="T59" fmla="*/ 3125 h 4973"/>
                    <a:gd name="T60" fmla="*/ 5614 w 6541"/>
                    <a:gd name="T61" fmla="*/ 1845 h 4973"/>
                    <a:gd name="T62" fmla="*/ 6377 w 6541"/>
                    <a:gd name="T63" fmla="*/ 1845 h 4973"/>
                    <a:gd name="T64" fmla="*/ 6541 w 6541"/>
                    <a:gd name="T65" fmla="*/ 1681 h 4973"/>
                    <a:gd name="T66" fmla="*/ 6377 w 6541"/>
                    <a:gd name="T67" fmla="*/ 1517 h 4973"/>
                    <a:gd name="T68" fmla="*/ 4524 w 6541"/>
                    <a:gd name="T69" fmla="*/ 1517 h 4973"/>
                    <a:gd name="T70" fmla="*/ 4524 w 6541"/>
                    <a:gd name="T71" fmla="*/ 328 h 4973"/>
                    <a:gd name="T72" fmla="*/ 6377 w 6541"/>
                    <a:gd name="T73" fmla="*/ 328 h 4973"/>
                    <a:gd name="T74" fmla="*/ 1253 w 6541"/>
                    <a:gd name="T75" fmla="*/ 1845 h 4973"/>
                    <a:gd name="T76" fmla="*/ 3108 w 6541"/>
                    <a:gd name="T77" fmla="*/ 1845 h 4973"/>
                    <a:gd name="T78" fmla="*/ 3108 w 6541"/>
                    <a:gd name="T79" fmla="*/ 3125 h 4973"/>
                    <a:gd name="T80" fmla="*/ 1253 w 6541"/>
                    <a:gd name="T81" fmla="*/ 3125 h 4973"/>
                    <a:gd name="T82" fmla="*/ 1253 w 6541"/>
                    <a:gd name="T83" fmla="*/ 1845 h 4973"/>
                    <a:gd name="T84" fmla="*/ 4197 w 6541"/>
                    <a:gd name="T85" fmla="*/ 4643 h 4973"/>
                    <a:gd name="T86" fmla="*/ 2344 w 6541"/>
                    <a:gd name="T87" fmla="*/ 4643 h 4973"/>
                    <a:gd name="T88" fmla="*/ 2344 w 6541"/>
                    <a:gd name="T89" fmla="*/ 3452 h 4973"/>
                    <a:gd name="T90" fmla="*/ 4198 w 6541"/>
                    <a:gd name="T91" fmla="*/ 3452 h 4973"/>
                    <a:gd name="T92" fmla="*/ 4198 w 6541"/>
                    <a:gd name="T93" fmla="*/ 4643 h 4973"/>
                    <a:gd name="T94" fmla="*/ 4197 w 6541"/>
                    <a:gd name="T95" fmla="*/ 4643 h 4973"/>
                    <a:gd name="T96" fmla="*/ 5288 w 6541"/>
                    <a:gd name="T97" fmla="*/ 3125 h 4973"/>
                    <a:gd name="T98" fmla="*/ 3434 w 6541"/>
                    <a:gd name="T99" fmla="*/ 3125 h 4973"/>
                    <a:gd name="T100" fmla="*/ 3434 w 6541"/>
                    <a:gd name="T101" fmla="*/ 1845 h 4973"/>
                    <a:gd name="T102" fmla="*/ 5289 w 6541"/>
                    <a:gd name="T103" fmla="*/ 1845 h 4973"/>
                    <a:gd name="T104" fmla="*/ 5289 w 6541"/>
                    <a:gd name="T105" fmla="*/ 3125 h 4973"/>
                    <a:gd name="T106" fmla="*/ 5288 w 6541"/>
                    <a:gd name="T107" fmla="*/ 3125 h 4973"/>
                    <a:gd name="T108" fmla="*/ 4197 w 6541"/>
                    <a:gd name="T109" fmla="*/ 1519 h 4973"/>
                    <a:gd name="T110" fmla="*/ 2344 w 6541"/>
                    <a:gd name="T111" fmla="*/ 1519 h 4973"/>
                    <a:gd name="T112" fmla="*/ 2344 w 6541"/>
                    <a:gd name="T113" fmla="*/ 328 h 4973"/>
                    <a:gd name="T114" fmla="*/ 4198 w 6541"/>
                    <a:gd name="T115" fmla="*/ 328 h 4973"/>
                    <a:gd name="T116" fmla="*/ 4198 w 6541"/>
                    <a:gd name="T117" fmla="*/ 1519 h 4973"/>
                    <a:gd name="T118" fmla="*/ 4197 w 6541"/>
                    <a:gd name="T119" fmla="*/ 1519 h 49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541" h="4973">
                      <a:moveTo>
                        <a:pt x="6377" y="328"/>
                      </a:moveTo>
                      <a:cubicBezTo>
                        <a:pt x="6468" y="328"/>
                        <a:pt x="6541" y="255"/>
                        <a:pt x="6541" y="164"/>
                      </a:cubicBezTo>
                      <a:cubicBezTo>
                        <a:pt x="6541" y="73"/>
                        <a:pt x="6468" y="0"/>
                        <a:pt x="6377" y="0"/>
                      </a:cubicBezTo>
                      <a:lnTo>
                        <a:pt x="164" y="0"/>
                      </a:lnTo>
                      <a:cubicBezTo>
                        <a:pt x="73" y="0"/>
                        <a:pt x="0" y="73"/>
                        <a:pt x="0" y="164"/>
                      </a:cubicBezTo>
                      <a:cubicBezTo>
                        <a:pt x="0" y="255"/>
                        <a:pt x="73" y="328"/>
                        <a:pt x="164" y="328"/>
                      </a:cubicBezTo>
                      <a:lnTo>
                        <a:pt x="2017" y="328"/>
                      </a:lnTo>
                      <a:lnTo>
                        <a:pt x="2017" y="1519"/>
                      </a:lnTo>
                      <a:lnTo>
                        <a:pt x="164" y="1519"/>
                      </a:lnTo>
                      <a:cubicBezTo>
                        <a:pt x="73" y="1519"/>
                        <a:pt x="0" y="1592"/>
                        <a:pt x="0" y="1683"/>
                      </a:cubicBezTo>
                      <a:cubicBezTo>
                        <a:pt x="0" y="1773"/>
                        <a:pt x="73" y="1847"/>
                        <a:pt x="164" y="1847"/>
                      </a:cubicBezTo>
                      <a:lnTo>
                        <a:pt x="926" y="1847"/>
                      </a:lnTo>
                      <a:lnTo>
                        <a:pt x="926" y="3127"/>
                      </a:lnTo>
                      <a:lnTo>
                        <a:pt x="164" y="3127"/>
                      </a:lnTo>
                      <a:cubicBezTo>
                        <a:pt x="73" y="3127"/>
                        <a:pt x="0" y="3200"/>
                        <a:pt x="0" y="3291"/>
                      </a:cubicBezTo>
                      <a:cubicBezTo>
                        <a:pt x="0" y="3381"/>
                        <a:pt x="73" y="3455"/>
                        <a:pt x="164" y="3455"/>
                      </a:cubicBezTo>
                      <a:lnTo>
                        <a:pt x="2017" y="3455"/>
                      </a:lnTo>
                      <a:lnTo>
                        <a:pt x="2017" y="4645"/>
                      </a:lnTo>
                      <a:lnTo>
                        <a:pt x="164" y="4645"/>
                      </a:lnTo>
                      <a:cubicBezTo>
                        <a:pt x="73" y="4645"/>
                        <a:pt x="0" y="4719"/>
                        <a:pt x="0" y="4809"/>
                      </a:cubicBezTo>
                      <a:cubicBezTo>
                        <a:pt x="0" y="4900"/>
                        <a:pt x="73" y="4973"/>
                        <a:pt x="164" y="4973"/>
                      </a:cubicBezTo>
                      <a:lnTo>
                        <a:pt x="6377" y="4973"/>
                      </a:lnTo>
                      <a:cubicBezTo>
                        <a:pt x="6468" y="4973"/>
                        <a:pt x="6541" y="4900"/>
                        <a:pt x="6541" y="4809"/>
                      </a:cubicBezTo>
                      <a:cubicBezTo>
                        <a:pt x="6541" y="4719"/>
                        <a:pt x="6468" y="4645"/>
                        <a:pt x="6377" y="4645"/>
                      </a:cubicBezTo>
                      <a:lnTo>
                        <a:pt x="4524" y="4645"/>
                      </a:lnTo>
                      <a:lnTo>
                        <a:pt x="4524" y="3455"/>
                      </a:lnTo>
                      <a:lnTo>
                        <a:pt x="6377" y="3455"/>
                      </a:lnTo>
                      <a:cubicBezTo>
                        <a:pt x="6468" y="3455"/>
                        <a:pt x="6541" y="3381"/>
                        <a:pt x="6541" y="3291"/>
                      </a:cubicBezTo>
                      <a:cubicBezTo>
                        <a:pt x="6541" y="3200"/>
                        <a:pt x="6468" y="3125"/>
                        <a:pt x="6377" y="3125"/>
                      </a:cubicBezTo>
                      <a:lnTo>
                        <a:pt x="5614" y="3125"/>
                      </a:lnTo>
                      <a:lnTo>
                        <a:pt x="5614" y="1845"/>
                      </a:lnTo>
                      <a:lnTo>
                        <a:pt x="6377" y="1845"/>
                      </a:lnTo>
                      <a:cubicBezTo>
                        <a:pt x="6468" y="1845"/>
                        <a:pt x="6541" y="1772"/>
                        <a:pt x="6541" y="1681"/>
                      </a:cubicBezTo>
                      <a:cubicBezTo>
                        <a:pt x="6541" y="1591"/>
                        <a:pt x="6468" y="1517"/>
                        <a:pt x="6377" y="1517"/>
                      </a:cubicBezTo>
                      <a:lnTo>
                        <a:pt x="4524" y="1517"/>
                      </a:lnTo>
                      <a:lnTo>
                        <a:pt x="4524" y="328"/>
                      </a:lnTo>
                      <a:lnTo>
                        <a:pt x="6377" y="328"/>
                      </a:lnTo>
                      <a:close/>
                      <a:moveTo>
                        <a:pt x="1253" y="1845"/>
                      </a:moveTo>
                      <a:lnTo>
                        <a:pt x="3108" y="1845"/>
                      </a:lnTo>
                      <a:lnTo>
                        <a:pt x="3108" y="3125"/>
                      </a:lnTo>
                      <a:lnTo>
                        <a:pt x="1253" y="3125"/>
                      </a:lnTo>
                      <a:lnTo>
                        <a:pt x="1253" y="1845"/>
                      </a:lnTo>
                      <a:close/>
                      <a:moveTo>
                        <a:pt x="4197" y="4643"/>
                      </a:moveTo>
                      <a:lnTo>
                        <a:pt x="2344" y="4643"/>
                      </a:lnTo>
                      <a:lnTo>
                        <a:pt x="2344" y="3452"/>
                      </a:lnTo>
                      <a:lnTo>
                        <a:pt x="4198" y="3452"/>
                      </a:lnTo>
                      <a:lnTo>
                        <a:pt x="4198" y="4643"/>
                      </a:lnTo>
                      <a:lnTo>
                        <a:pt x="4197" y="4643"/>
                      </a:lnTo>
                      <a:close/>
                      <a:moveTo>
                        <a:pt x="5288" y="3125"/>
                      </a:moveTo>
                      <a:lnTo>
                        <a:pt x="3434" y="3125"/>
                      </a:lnTo>
                      <a:lnTo>
                        <a:pt x="3434" y="1845"/>
                      </a:lnTo>
                      <a:lnTo>
                        <a:pt x="5289" y="1845"/>
                      </a:lnTo>
                      <a:lnTo>
                        <a:pt x="5289" y="3125"/>
                      </a:lnTo>
                      <a:lnTo>
                        <a:pt x="5288" y="3125"/>
                      </a:lnTo>
                      <a:close/>
                      <a:moveTo>
                        <a:pt x="4197" y="1519"/>
                      </a:moveTo>
                      <a:lnTo>
                        <a:pt x="2344" y="1519"/>
                      </a:lnTo>
                      <a:lnTo>
                        <a:pt x="2344" y="328"/>
                      </a:lnTo>
                      <a:lnTo>
                        <a:pt x="4198" y="328"/>
                      </a:lnTo>
                      <a:lnTo>
                        <a:pt x="4198" y="1519"/>
                      </a:lnTo>
                      <a:lnTo>
                        <a:pt x="4197" y="151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40" tIns="45720" rIns="91440" bIns="45720" anchor="ctr">
                  <a:normAutofit fontScale="550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20" name="Bullet2">
                  <a:extLst>
                    <a:ext uri="{FF2B5EF4-FFF2-40B4-BE49-F238E27FC236}">
                      <a16:creationId xmlns:a16="http://schemas.microsoft.com/office/drawing/2014/main" id="{2F489EFC-A624-C74B-C18B-DF8FE35106D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6499" y="2438083"/>
                  <a:ext cx="4357400" cy="395390"/>
                </a:xfrm>
                <a:prstGeom prst="rect">
                  <a:avLst/>
                </a:prstGeom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防火墙与安全限制</a:t>
                  </a:r>
                  <a:endParaRPr lang="en-US" dirty="0"/>
                </a:p>
              </p:txBody>
            </p:sp>
            <p:sp>
              <p:nvSpPr>
                <p:cNvPr id="21" name="Text2">
                  <a:extLst>
                    <a:ext uri="{FF2B5EF4-FFF2-40B4-BE49-F238E27FC236}">
                      <a16:creationId xmlns:a16="http://schemas.microsoft.com/office/drawing/2014/main" id="{00C7DACD-4583-AD91-E7DE-7F32DDEB63D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84026" y="2833472"/>
                  <a:ext cx="4369874" cy="1129711"/>
                </a:xfrm>
                <a:prstGeom prst="rect">
                  <a:avLst/>
                </a:prstGeom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400" dirty="0" err="1">
                      <a:cs typeface="+mn-ea"/>
                      <a:sym typeface="+mn-lt"/>
                    </a:rPr>
                    <a:t>某些网络环境中的防火墙或安全策略会阻止 ICMP 请求，使 Ping 命令无法正常工作，需注意相关配置设置。</a:t>
                  </a:r>
                  <a:endParaRPr lang="en-US" dirty="0"/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23825802-2FAE-F777-E6FD-10F17DFB50C5}"/>
                  </a:ext>
                </a:extLst>
              </p:cNvPr>
              <p:cNvGrpSpPr/>
              <p:nvPr/>
            </p:nvGrpSpPr>
            <p:grpSpPr>
              <a:xfrm>
                <a:off x="6501098" y="4609000"/>
                <a:ext cx="5017802" cy="1525100"/>
                <a:chOff x="7136098" y="3284538"/>
                <a:chExt cx="5017802" cy="1525100"/>
              </a:xfrm>
            </p:grpSpPr>
            <p:sp>
              <p:nvSpPr>
                <p:cNvPr id="14" name="IconBackground3">
                  <a:extLst>
                    <a:ext uri="{FF2B5EF4-FFF2-40B4-BE49-F238E27FC236}">
                      <a16:creationId xmlns:a16="http://schemas.microsoft.com/office/drawing/2014/main" id="{D33B3CC4-69F6-8C25-BFFB-F74A40D52FFD}"/>
                    </a:ext>
                  </a:extLst>
                </p:cNvPr>
                <p:cNvSpPr/>
                <p:nvPr/>
              </p:nvSpPr>
              <p:spPr>
                <a:xfrm>
                  <a:off x="7136098" y="3373437"/>
                  <a:ext cx="530226" cy="5302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Icon3">
                  <a:extLst>
                    <a:ext uri="{FF2B5EF4-FFF2-40B4-BE49-F238E27FC236}">
                      <a16:creationId xmlns:a16="http://schemas.microsoft.com/office/drawing/2014/main" id="{7C70492D-170D-86EC-1144-8A2813C2B96C}"/>
                    </a:ext>
                  </a:extLst>
                </p:cNvPr>
                <p:cNvSpPr/>
                <p:nvPr/>
              </p:nvSpPr>
              <p:spPr bwMode="auto">
                <a:xfrm>
                  <a:off x="7234058" y="3471633"/>
                  <a:ext cx="334306" cy="333834"/>
                </a:xfrm>
                <a:custGeom>
                  <a:avLst/>
                  <a:gdLst>
                    <a:gd name="connsiteX0" fmla="*/ 299727 w 599453"/>
                    <a:gd name="connsiteY0" fmla="*/ 247755 h 598607"/>
                    <a:gd name="connsiteX1" fmla="*/ 351346 w 599453"/>
                    <a:gd name="connsiteY1" fmla="*/ 299303 h 598607"/>
                    <a:gd name="connsiteX2" fmla="*/ 299727 w 599453"/>
                    <a:gd name="connsiteY2" fmla="*/ 350851 h 598607"/>
                    <a:gd name="connsiteX3" fmla="*/ 248108 w 599453"/>
                    <a:gd name="connsiteY3" fmla="*/ 299303 h 598607"/>
                    <a:gd name="connsiteX4" fmla="*/ 299727 w 599453"/>
                    <a:gd name="connsiteY4" fmla="*/ 247755 h 598607"/>
                    <a:gd name="connsiteX5" fmla="*/ 299762 w 599453"/>
                    <a:gd name="connsiteY5" fmla="*/ 209537 h 598607"/>
                    <a:gd name="connsiteX6" fmla="*/ 209892 w 599453"/>
                    <a:gd name="connsiteY6" fmla="*/ 299269 h 598607"/>
                    <a:gd name="connsiteX7" fmla="*/ 299762 w 599453"/>
                    <a:gd name="connsiteY7" fmla="*/ 389000 h 598607"/>
                    <a:gd name="connsiteX8" fmla="*/ 389632 w 599453"/>
                    <a:gd name="connsiteY8" fmla="*/ 299269 h 598607"/>
                    <a:gd name="connsiteX9" fmla="*/ 299762 w 599453"/>
                    <a:gd name="connsiteY9" fmla="*/ 209537 h 598607"/>
                    <a:gd name="connsiteX10" fmla="*/ 299762 w 599453"/>
                    <a:gd name="connsiteY10" fmla="*/ 161807 h 598607"/>
                    <a:gd name="connsiteX11" fmla="*/ 437435 w 599453"/>
                    <a:gd name="connsiteY11" fmla="*/ 299269 h 598607"/>
                    <a:gd name="connsiteX12" fmla="*/ 299762 w 599453"/>
                    <a:gd name="connsiteY12" fmla="*/ 436730 h 598607"/>
                    <a:gd name="connsiteX13" fmla="*/ 162089 w 599453"/>
                    <a:gd name="connsiteY13" fmla="*/ 299269 h 598607"/>
                    <a:gd name="connsiteX14" fmla="*/ 299762 w 599453"/>
                    <a:gd name="connsiteY14" fmla="*/ 161807 h 598607"/>
                    <a:gd name="connsiteX15" fmla="*/ 299727 w 599453"/>
                    <a:gd name="connsiteY15" fmla="*/ 47736 h 598607"/>
                    <a:gd name="connsiteX16" fmla="*/ 47803 w 599453"/>
                    <a:gd name="connsiteY16" fmla="*/ 299303 h 598607"/>
                    <a:gd name="connsiteX17" fmla="*/ 299727 w 599453"/>
                    <a:gd name="connsiteY17" fmla="*/ 550871 h 598607"/>
                    <a:gd name="connsiteX18" fmla="*/ 551650 w 599453"/>
                    <a:gd name="connsiteY18" fmla="*/ 299303 h 598607"/>
                    <a:gd name="connsiteX19" fmla="*/ 299727 w 599453"/>
                    <a:gd name="connsiteY19" fmla="*/ 47736 h 598607"/>
                    <a:gd name="connsiteX20" fmla="*/ 299727 w 599453"/>
                    <a:gd name="connsiteY20" fmla="*/ 0 h 598607"/>
                    <a:gd name="connsiteX21" fmla="*/ 599453 w 599453"/>
                    <a:gd name="connsiteY21" fmla="*/ 299303 h 598607"/>
                    <a:gd name="connsiteX22" fmla="*/ 299727 w 599453"/>
                    <a:gd name="connsiteY22" fmla="*/ 598607 h 598607"/>
                    <a:gd name="connsiteX23" fmla="*/ 0 w 599453"/>
                    <a:gd name="connsiteY23" fmla="*/ 299303 h 598607"/>
                    <a:gd name="connsiteX24" fmla="*/ 299727 w 599453"/>
                    <a:gd name="connsiteY24" fmla="*/ 0 h 598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599453" h="598607">
                      <a:moveTo>
                        <a:pt x="299727" y="247755"/>
                      </a:moveTo>
                      <a:cubicBezTo>
                        <a:pt x="328235" y="247755"/>
                        <a:pt x="351346" y="270834"/>
                        <a:pt x="351346" y="299303"/>
                      </a:cubicBezTo>
                      <a:cubicBezTo>
                        <a:pt x="351346" y="327772"/>
                        <a:pt x="328235" y="350851"/>
                        <a:pt x="299727" y="350851"/>
                      </a:cubicBezTo>
                      <a:cubicBezTo>
                        <a:pt x="271219" y="350851"/>
                        <a:pt x="248108" y="327772"/>
                        <a:pt x="248108" y="299303"/>
                      </a:cubicBezTo>
                      <a:cubicBezTo>
                        <a:pt x="248108" y="270834"/>
                        <a:pt x="271219" y="247755"/>
                        <a:pt x="299727" y="247755"/>
                      </a:cubicBezTo>
                      <a:close/>
                      <a:moveTo>
                        <a:pt x="299762" y="209537"/>
                      </a:moveTo>
                      <a:cubicBezTo>
                        <a:pt x="250286" y="209537"/>
                        <a:pt x="209892" y="249868"/>
                        <a:pt x="209892" y="299269"/>
                      </a:cubicBezTo>
                      <a:cubicBezTo>
                        <a:pt x="209892" y="348669"/>
                        <a:pt x="250286" y="389000"/>
                        <a:pt x="299762" y="389000"/>
                      </a:cubicBezTo>
                      <a:cubicBezTo>
                        <a:pt x="349238" y="389000"/>
                        <a:pt x="389632" y="348669"/>
                        <a:pt x="389632" y="299269"/>
                      </a:cubicBezTo>
                      <a:cubicBezTo>
                        <a:pt x="389632" y="249868"/>
                        <a:pt x="349238" y="209537"/>
                        <a:pt x="299762" y="209537"/>
                      </a:cubicBezTo>
                      <a:close/>
                      <a:moveTo>
                        <a:pt x="299762" y="161807"/>
                      </a:moveTo>
                      <a:cubicBezTo>
                        <a:pt x="375769" y="161807"/>
                        <a:pt x="437435" y="223378"/>
                        <a:pt x="437435" y="299269"/>
                      </a:cubicBezTo>
                      <a:cubicBezTo>
                        <a:pt x="437435" y="375159"/>
                        <a:pt x="375769" y="436730"/>
                        <a:pt x="299762" y="436730"/>
                      </a:cubicBezTo>
                      <a:cubicBezTo>
                        <a:pt x="223755" y="436730"/>
                        <a:pt x="162089" y="375159"/>
                        <a:pt x="162089" y="299269"/>
                      </a:cubicBezTo>
                      <a:cubicBezTo>
                        <a:pt x="162089" y="223378"/>
                        <a:pt x="223755" y="161807"/>
                        <a:pt x="299762" y="161807"/>
                      </a:cubicBezTo>
                      <a:close/>
                      <a:moveTo>
                        <a:pt x="299727" y="47736"/>
                      </a:moveTo>
                      <a:cubicBezTo>
                        <a:pt x="160858" y="47736"/>
                        <a:pt x="47803" y="160631"/>
                        <a:pt x="47803" y="299303"/>
                      </a:cubicBezTo>
                      <a:cubicBezTo>
                        <a:pt x="47803" y="437976"/>
                        <a:pt x="160858" y="550871"/>
                        <a:pt x="299727" y="550871"/>
                      </a:cubicBezTo>
                      <a:cubicBezTo>
                        <a:pt x="438595" y="550871"/>
                        <a:pt x="551650" y="437976"/>
                        <a:pt x="551650" y="299303"/>
                      </a:cubicBezTo>
                      <a:cubicBezTo>
                        <a:pt x="551650" y="160631"/>
                        <a:pt x="438595" y="47736"/>
                        <a:pt x="299727" y="47736"/>
                      </a:cubicBezTo>
                      <a:close/>
                      <a:moveTo>
                        <a:pt x="299727" y="0"/>
                      </a:moveTo>
                      <a:cubicBezTo>
                        <a:pt x="465126" y="0"/>
                        <a:pt x="599453" y="134376"/>
                        <a:pt x="599453" y="299303"/>
                      </a:cubicBezTo>
                      <a:cubicBezTo>
                        <a:pt x="599453" y="464469"/>
                        <a:pt x="465126" y="598607"/>
                        <a:pt x="299727" y="598607"/>
                      </a:cubicBezTo>
                      <a:cubicBezTo>
                        <a:pt x="134566" y="598607"/>
                        <a:pt x="0" y="464469"/>
                        <a:pt x="0" y="299303"/>
                      </a:cubicBezTo>
                      <a:cubicBezTo>
                        <a:pt x="0" y="134376"/>
                        <a:pt x="134566" y="0"/>
                        <a:pt x="2997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wrap="square" lIns="91440" tIns="45720" rIns="91440" bIns="45720" anchor="ctr"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Bullet3">
                  <a:extLst>
                    <a:ext uri="{FF2B5EF4-FFF2-40B4-BE49-F238E27FC236}">
                      <a16:creationId xmlns:a16="http://schemas.microsoft.com/office/drawing/2014/main" id="{B259A526-4D0F-CE29-BF96-E76BFF8183B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84026" y="3284538"/>
                  <a:ext cx="4369874" cy="395390"/>
                </a:xfrm>
                <a:prstGeom prst="rect">
                  <a:avLst/>
                </a:prstGeom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zh-CN" altLang="en-US" b="1" dirty="0">
                      <a:cs typeface="+mn-ea"/>
                      <a:sym typeface="+mn-lt"/>
                    </a:rPr>
                    <a:t>延迟与性能局限</a:t>
                  </a:r>
                  <a:endParaRPr lang="en-US" dirty="0"/>
                </a:p>
              </p:txBody>
            </p:sp>
            <p:sp>
              <p:nvSpPr>
                <p:cNvPr id="17" name="Text3">
                  <a:extLst>
                    <a:ext uri="{FF2B5EF4-FFF2-40B4-BE49-F238E27FC236}">
                      <a16:creationId xmlns:a16="http://schemas.microsoft.com/office/drawing/2014/main" id="{831F1D9E-4B60-057A-E9F1-1CC3E20FF15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84026" y="3679927"/>
                  <a:ext cx="4369874" cy="1129711"/>
                </a:xfrm>
                <a:prstGeom prst="rect">
                  <a:avLst/>
                </a:prstGeom>
              </p:spPr>
              <p:txBody>
                <a:bodyPr wrap="square" lIns="91440" tIns="45720" rIns="91440" bIns="4572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400" dirty="0">
                      <a:cs typeface="+mn-ea"/>
                      <a:sym typeface="+mn-lt"/>
                    </a:rPr>
                    <a:t>Ping 命令仅能反映简单延迟信息，无法全面评估网络性能或诊断复杂问题，建议配合 traceroute 等工具使用。</a:t>
                  </a:r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8005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 </a:t>
            </a:r>
            <a:endParaRPr lang="en-US" altLang="zh-CN" dirty="0"/>
          </a:p>
        </p:txBody>
      </p:sp>
      <p:grpSp>
        <p:nvGrpSpPr>
          <p:cNvPr id="3" name="组合 2"/>
          <p:cNvGrpSpPr/>
          <p:nvPr/>
        </p:nvGrpSpPr>
        <p:grpSpPr>
          <a:xfrm>
            <a:off x="210766" y="1047756"/>
            <a:ext cx="8765540" cy="4918075"/>
            <a:chOff x="3080" y="1785"/>
            <a:chExt cx="13242" cy="7430"/>
          </a:xfrm>
        </p:grpSpPr>
        <p:sp>
          <p:nvSpPr>
            <p:cNvPr id="4" name="矩形 3"/>
            <p:cNvSpPr/>
            <p:nvPr/>
          </p:nvSpPr>
          <p:spPr>
            <a:xfrm>
              <a:off x="3080" y="17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280" y="1985"/>
              <a:ext cx="13042" cy="7230"/>
            </a:xfrm>
            <a:prstGeom prst="rect">
              <a:avLst/>
            </a:prstGeom>
            <a:noFill/>
            <a:ln>
              <a:solidFill>
                <a:srgbClr val="98B6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008171" y="1976422"/>
            <a:ext cx="7038340" cy="2966047"/>
            <a:chOff x="4037" y="2920"/>
            <a:chExt cx="11084" cy="4171"/>
          </a:xfrm>
        </p:grpSpPr>
        <p:sp>
          <p:nvSpPr>
            <p:cNvPr id="7" name="文本框 6"/>
            <p:cNvSpPr txBox="1"/>
            <p:nvPr/>
          </p:nvSpPr>
          <p:spPr>
            <a:xfrm>
              <a:off x="6589" y="2920"/>
              <a:ext cx="5979" cy="1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PART </a:t>
              </a:r>
              <a:r>
                <a:rPr lang="en-US" altLang="zh-CN" sz="6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02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71" y="4456"/>
              <a:ext cx="10432" cy="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66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Ipconfig </a:t>
              </a:r>
              <a:r>
                <a:rPr lang="zh-CN" altLang="en-US" sz="6600" b="1" dirty="0" smtClean="0">
                  <a:solidFill>
                    <a:srgbClr val="6E8C89"/>
                  </a:solidFill>
                  <a:cs typeface="+mn-ea"/>
                  <a:sym typeface="+mn-lt"/>
                </a:rPr>
                <a:t>命令详解</a:t>
              </a:r>
              <a:endParaRPr lang="zh-CN" altLang="en-US" sz="6600" b="1" dirty="0">
                <a:solidFill>
                  <a:srgbClr val="6E8C89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037" y="6501"/>
              <a:ext cx="11084" cy="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查看和配置本地网络设置的重要工具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9141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   </a:t>
            </a:r>
            <a:endParaRPr lang="en-US" altLang="zh-CN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71885" y="153639"/>
            <a:ext cx="10858500" cy="90011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0" kern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dirty="0" err="1" smtClean="0"/>
              <a:t>IPconfig</a:t>
            </a:r>
            <a:r>
              <a:rPr lang="en-US" dirty="0" smtClean="0"/>
              <a:t> </a:t>
            </a:r>
            <a:r>
              <a:rPr lang="zh-CN" altLang="en-US" dirty="0" smtClean="0"/>
              <a:t>基础功能介绍</a:t>
            </a:r>
            <a:endParaRPr lang="zh-CN" altLang="en-US" dirty="0"/>
          </a:p>
        </p:txBody>
      </p:sp>
      <p:grpSp>
        <p:nvGrpSpPr>
          <p:cNvPr id="4" name="42128a8c-3440-4571-bedf-8942cb5465c0.source.4.zh-Hans.pptx">
            <a:extLst>
              <a:ext uri="{FF2B5EF4-FFF2-40B4-BE49-F238E27FC236}">
                <a16:creationId xmlns:a16="http://schemas.microsoft.com/office/drawing/2014/main" id="{2B194FF6-7CCB-FC6F-547C-E919AD3D5C71}"/>
              </a:ext>
            </a:extLst>
          </p:cNvPr>
          <p:cNvGrpSpPr/>
          <p:nvPr/>
        </p:nvGrpSpPr>
        <p:grpSpPr>
          <a:xfrm>
            <a:off x="0" y="1053752"/>
            <a:ext cx="9052560" cy="5194648"/>
            <a:chOff x="0" y="1130300"/>
            <a:chExt cx="11518900" cy="5003800"/>
          </a:xfrm>
        </p:grpSpPr>
        <p:sp>
          <p:nvSpPr>
            <p:cNvPr id="5" name="PictureMisc1">
              <a:extLst>
                <a:ext uri="{FF2B5EF4-FFF2-40B4-BE49-F238E27FC236}">
                  <a16:creationId xmlns:a16="http://schemas.microsoft.com/office/drawing/2014/main" id="{8351FAAE-0EFD-6440-F5FB-D557B17E8992}"/>
                </a:ext>
              </a:extLst>
            </p:cNvPr>
            <p:cNvSpPr/>
            <p:nvPr/>
          </p:nvSpPr>
          <p:spPr>
            <a:xfrm>
              <a:off x="0" y="1130300"/>
              <a:ext cx="4640010" cy="5003800"/>
            </a:xfrm>
            <a:custGeom>
              <a:avLst/>
              <a:gdLst>
                <a:gd name="connsiteX0" fmla="*/ 0 w 4640010"/>
                <a:gd name="connsiteY0" fmla="*/ 0 h 5003800"/>
                <a:gd name="connsiteX1" fmla="*/ 2138110 w 4640010"/>
                <a:gd name="connsiteY1" fmla="*/ 0 h 5003800"/>
                <a:gd name="connsiteX2" fmla="*/ 4640010 w 4640010"/>
                <a:gd name="connsiteY2" fmla="*/ 2501900 h 5003800"/>
                <a:gd name="connsiteX3" fmla="*/ 2138110 w 4640010"/>
                <a:gd name="connsiteY3" fmla="*/ 5003800 h 5003800"/>
                <a:gd name="connsiteX4" fmla="*/ 0 w 4640010"/>
                <a:gd name="connsiteY4" fmla="*/ 5003800 h 500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40010" h="5003800">
                  <a:moveTo>
                    <a:pt x="0" y="0"/>
                  </a:moveTo>
                  <a:lnTo>
                    <a:pt x="2138110" y="0"/>
                  </a:lnTo>
                  <a:cubicBezTo>
                    <a:pt x="3519871" y="0"/>
                    <a:pt x="4640010" y="1120139"/>
                    <a:pt x="4640010" y="2501900"/>
                  </a:cubicBezTo>
                  <a:cubicBezTo>
                    <a:pt x="4640010" y="3883661"/>
                    <a:pt x="3519871" y="5003800"/>
                    <a:pt x="2138110" y="5003800"/>
                  </a:cubicBezTo>
                  <a:lnTo>
                    <a:pt x="0" y="5003800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-44372" r="-44372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" name="Title">
              <a:extLst>
                <a:ext uri="{FF2B5EF4-FFF2-40B4-BE49-F238E27FC236}">
                  <a16:creationId xmlns:a16="http://schemas.microsoft.com/office/drawing/2014/main" id="{ABDEB1D6-CE87-ED69-2C91-94D9DD54C89D}"/>
                </a:ext>
              </a:extLst>
            </p:cNvPr>
            <p:cNvSpPr txBox="1">
              <a:spLocks/>
            </p:cNvSpPr>
            <p:nvPr/>
          </p:nvSpPr>
          <p:spPr>
            <a:xfrm>
              <a:off x="1" y="2996145"/>
              <a:ext cx="4640007" cy="1272110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</p:spPr>
          <p:txBody>
            <a:bodyPr vert="horz" wrap="square" rtlCol="0" anchor="ctr" anchorCtr="1">
              <a:normAutofit/>
            </a:bodyPr>
            <a:lstStyle/>
            <a:p>
              <a:r>
                <a:rPr lang="zh-CN" altLang="en-US" sz="2400" b="1" dirty="0">
                  <a:cs typeface="+mn-ea"/>
                  <a:sym typeface="+mn-lt"/>
                </a:rPr>
                <a:t>学习如何查看网络配置信息</a:t>
              </a:r>
              <a:endParaRPr lang="en-US" dirty="0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D6351693-2B58-94EB-313C-38E689293159}"/>
                </a:ext>
              </a:extLst>
            </p:cNvPr>
            <p:cNvGrpSpPr/>
            <p:nvPr/>
          </p:nvGrpSpPr>
          <p:grpSpPr>
            <a:xfrm>
              <a:off x="4188898" y="1214066"/>
              <a:ext cx="7330002" cy="1161943"/>
              <a:chOff x="1157159" y="1357756"/>
              <a:chExt cx="9913519" cy="1122439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6F47D6BC-B093-D858-D702-2FE5449000EC}"/>
                  </a:ext>
                </a:extLst>
              </p:cNvPr>
              <p:cNvGrpSpPr/>
              <p:nvPr/>
            </p:nvGrpSpPr>
            <p:grpSpPr>
              <a:xfrm>
                <a:off x="1682694" y="1357756"/>
                <a:ext cx="9387984" cy="1122439"/>
                <a:chOff x="1682694" y="1357756"/>
                <a:chExt cx="9387984" cy="1122439"/>
              </a:xfrm>
            </p:grpSpPr>
            <p:sp>
              <p:nvSpPr>
                <p:cNvPr id="25" name="Bullet1">
                  <a:extLst>
                    <a:ext uri="{FF2B5EF4-FFF2-40B4-BE49-F238E27FC236}">
                      <a16:creationId xmlns:a16="http://schemas.microsoft.com/office/drawing/2014/main" id="{5658C42F-F19B-E56E-2223-5EEB21CDA50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682694" y="1357756"/>
                  <a:ext cx="9387984" cy="46017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 anchorCtr="0">
                  <a:normAutofit/>
                </a:bodyPr>
                <a:lstStyle/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查看IP地址</a:t>
                  </a:r>
                  <a:endParaRPr lang="en-US" dirty="0"/>
                </a:p>
              </p:txBody>
            </p:sp>
            <p:sp>
              <p:nvSpPr>
                <p:cNvPr id="26" name="Text1">
                  <a:extLst>
                    <a:ext uri="{FF2B5EF4-FFF2-40B4-BE49-F238E27FC236}">
                      <a16:creationId xmlns:a16="http://schemas.microsoft.com/office/drawing/2014/main" id="{E7558ABE-36CA-4EE7-C6C8-E55A1327EFA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682695" y="1822391"/>
                  <a:ext cx="9387983" cy="6578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介绍如何使用IPconfig命令查看设备的IP地址信息，包括IPv4和IPv6地址，帮助用户了解网络连接的基本配置。</a:t>
                  </a:r>
                  <a:endParaRPr lang="en-US" dirty="0"/>
                </a:p>
              </p:txBody>
            </p:sp>
          </p:grpSp>
          <p:sp>
            <p:nvSpPr>
              <p:cNvPr id="24" name="Number1">
                <a:extLst>
                  <a:ext uri="{FF2B5EF4-FFF2-40B4-BE49-F238E27FC236}">
                    <a16:creationId xmlns:a16="http://schemas.microsoft.com/office/drawing/2014/main" id="{16279FF8-03D3-EB04-8782-EB5027A79DDD}"/>
                  </a:ext>
                </a:extLst>
              </p:cNvPr>
              <p:cNvSpPr txBox="1"/>
              <p:nvPr/>
            </p:nvSpPr>
            <p:spPr>
              <a:xfrm>
                <a:off x="1157159" y="1525762"/>
                <a:ext cx="486885" cy="347761"/>
              </a:xfrm>
              <a:prstGeom prst="ellipse">
                <a:avLst/>
              </a:prstGeom>
              <a:solidFill>
                <a:schemeClr val="accent1"/>
              </a:solidFill>
            </p:spPr>
            <p:txBody>
              <a:bodyPr wrap="none" lIns="108000" tIns="108000" rIns="108000" bIns="108000" rtlCol="0" anchor="ctr" anchorCtr="0">
                <a:noAutofit/>
              </a:bodyPr>
              <a:lstStyle>
                <a:defPPr>
                  <a:defRPr lang="zh-CN"/>
                </a:defPPr>
                <a:lvl1pPr algn="ctr">
                  <a:defRPr kumimoji="1" sz="2800" b="1">
                    <a:solidFill>
                      <a:schemeClr val="bg1"/>
                    </a:solidFill>
                    <a:cs typeface="+mn-ea"/>
                  </a:defRPr>
                </a:lvl1pPr>
              </a:lstStyle>
              <a:p>
                <a:r>
                  <a:rPr lang="en-US" altLang="zh-CN" sz="1600" b="0" dirty="0">
                    <a:solidFill>
                      <a:srgbClr val="FFFFFF"/>
                    </a:solidFill>
                    <a:sym typeface="+mn-lt"/>
                  </a:rPr>
                  <a:t>1</a:t>
                </a:r>
                <a:endParaRPr lang="zh-CN" altLang="en-US" sz="1600" b="0" dirty="0">
                  <a:solidFill>
                    <a:srgbClr val="FFFFFF"/>
                  </a:solidFill>
                  <a:sym typeface="+mn-lt"/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8F73D4CF-66C8-7040-A261-70A1DDF68DA9}"/>
                </a:ext>
              </a:extLst>
            </p:cNvPr>
            <p:cNvGrpSpPr/>
            <p:nvPr/>
          </p:nvGrpSpPr>
          <p:grpSpPr>
            <a:xfrm>
              <a:off x="4820835" y="2468298"/>
              <a:ext cx="6698065" cy="1157319"/>
              <a:chOff x="1157159" y="2622245"/>
              <a:chExt cx="9058852" cy="1117976"/>
            </a:xfrm>
          </p:grpSpPr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90898D1B-7EF3-83D1-BFC0-7401834C5D3B}"/>
                  </a:ext>
                </a:extLst>
              </p:cNvPr>
              <p:cNvGrpSpPr/>
              <p:nvPr/>
            </p:nvGrpSpPr>
            <p:grpSpPr>
              <a:xfrm>
                <a:off x="1682694" y="2622245"/>
                <a:ext cx="8533317" cy="1117976"/>
                <a:chOff x="1682694" y="2622245"/>
                <a:chExt cx="8533317" cy="1117976"/>
              </a:xfrm>
            </p:grpSpPr>
            <p:sp>
              <p:nvSpPr>
                <p:cNvPr id="21" name="Bullet2">
                  <a:extLst>
                    <a:ext uri="{FF2B5EF4-FFF2-40B4-BE49-F238E27FC236}">
                      <a16:creationId xmlns:a16="http://schemas.microsoft.com/office/drawing/2014/main" id="{A0836B68-9E12-2A24-1F75-CC320815777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682694" y="2622245"/>
                  <a:ext cx="8533317" cy="46017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 anchorCtr="0">
                  <a:normAutofit/>
                </a:bodyPr>
                <a:lstStyle/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检查网关设置</a:t>
                  </a:r>
                  <a:endParaRPr lang="en-US" dirty="0"/>
                </a:p>
              </p:txBody>
            </p:sp>
            <p:sp>
              <p:nvSpPr>
                <p:cNvPr id="22" name="Text2">
                  <a:extLst>
                    <a:ext uri="{FF2B5EF4-FFF2-40B4-BE49-F238E27FC236}">
                      <a16:creationId xmlns:a16="http://schemas.microsoft.com/office/drawing/2014/main" id="{A5F5C259-C141-DA8F-BA0C-1FB449984D6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682695" y="3082417"/>
                  <a:ext cx="8533316" cy="6578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通过IPconfig命令查看默认网关，了解数据包传输到外部网络的路径，确保网络通信正常运行。</a:t>
                  </a:r>
                  <a:endParaRPr lang="en-US" dirty="0"/>
                </a:p>
              </p:txBody>
            </p:sp>
          </p:grpSp>
          <p:sp>
            <p:nvSpPr>
              <p:cNvPr id="20" name="Number2">
                <a:extLst>
                  <a:ext uri="{FF2B5EF4-FFF2-40B4-BE49-F238E27FC236}">
                    <a16:creationId xmlns:a16="http://schemas.microsoft.com/office/drawing/2014/main" id="{8BE64493-8672-F755-FCBD-FDE6C15B1038}"/>
                  </a:ext>
                </a:extLst>
              </p:cNvPr>
              <p:cNvSpPr txBox="1"/>
              <p:nvPr/>
            </p:nvSpPr>
            <p:spPr>
              <a:xfrm>
                <a:off x="1157159" y="2790252"/>
                <a:ext cx="486885" cy="347762"/>
              </a:xfrm>
              <a:prstGeom prst="ellipse">
                <a:avLst/>
              </a:prstGeom>
              <a:solidFill>
                <a:schemeClr val="accent1"/>
              </a:solidFill>
            </p:spPr>
            <p:txBody>
              <a:bodyPr wrap="none" lIns="108000" tIns="108000" rIns="108000" bIns="108000" rtlCol="0" anchor="ctr" anchorCtr="0">
                <a:noAutofit/>
              </a:bodyPr>
              <a:lstStyle>
                <a:defPPr>
                  <a:defRPr lang="zh-CN"/>
                </a:defPPr>
                <a:lvl1pPr algn="ctr">
                  <a:defRPr kumimoji="1" sz="2800" b="1">
                    <a:solidFill>
                      <a:schemeClr val="bg1"/>
                    </a:solidFill>
                    <a:cs typeface="+mn-ea"/>
                  </a:defRPr>
                </a:lvl1pPr>
              </a:lstStyle>
              <a:p>
                <a:r>
                  <a:rPr lang="en-US" altLang="zh-CN" sz="1600" b="0" dirty="0">
                    <a:solidFill>
                      <a:srgbClr val="FFFFFF"/>
                    </a:solidFill>
                    <a:sym typeface="+mn-lt"/>
                  </a:rPr>
                  <a:t>2</a:t>
                </a:r>
                <a:endParaRPr lang="zh-CN" altLang="en-US" sz="1600" b="0" dirty="0">
                  <a:solidFill>
                    <a:srgbClr val="FFFFFF"/>
                  </a:solidFill>
                  <a:sym typeface="+mn-lt"/>
                </a:endParaRP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E62D92F6-306B-D3EC-3F95-9E70BAF230F0}"/>
                </a:ext>
              </a:extLst>
            </p:cNvPr>
            <p:cNvGrpSpPr/>
            <p:nvPr/>
          </p:nvGrpSpPr>
          <p:grpSpPr>
            <a:xfrm>
              <a:off x="4820835" y="3720230"/>
              <a:ext cx="6698065" cy="1161943"/>
              <a:chOff x="1157158" y="3882273"/>
              <a:chExt cx="9058852" cy="1122439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BDE6C844-2ECE-DCCF-72BB-D02550E64D92}"/>
                  </a:ext>
                </a:extLst>
              </p:cNvPr>
              <p:cNvGrpSpPr/>
              <p:nvPr/>
            </p:nvGrpSpPr>
            <p:grpSpPr>
              <a:xfrm>
                <a:off x="1682694" y="3882273"/>
                <a:ext cx="8533316" cy="1122439"/>
                <a:chOff x="1682694" y="3882273"/>
                <a:chExt cx="8533316" cy="1122439"/>
              </a:xfrm>
            </p:grpSpPr>
            <p:sp>
              <p:nvSpPr>
                <p:cNvPr id="17" name="Bullet3">
                  <a:extLst>
                    <a:ext uri="{FF2B5EF4-FFF2-40B4-BE49-F238E27FC236}">
                      <a16:creationId xmlns:a16="http://schemas.microsoft.com/office/drawing/2014/main" id="{8E9DA5B7-ABBE-4F60-35F4-BA798BF7E8D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682694" y="3882273"/>
                  <a:ext cx="8533316" cy="46017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 anchorCtr="0">
                  <a:normAutofit/>
                </a:bodyPr>
                <a:lstStyle/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获取DNS信息</a:t>
                  </a:r>
                  <a:endParaRPr lang="en-US" dirty="0"/>
                </a:p>
              </p:txBody>
            </p:sp>
            <p:sp>
              <p:nvSpPr>
                <p:cNvPr id="18" name="Text3">
                  <a:extLst>
                    <a:ext uri="{FF2B5EF4-FFF2-40B4-BE49-F238E27FC236}">
                      <a16:creationId xmlns:a16="http://schemas.microsoft.com/office/drawing/2014/main" id="{C9D54249-FF39-B51B-C158-01DC6CBB385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682694" y="4346908"/>
                  <a:ext cx="8533316" cy="6578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200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使用IPconfig显示DNS服务器地址，便于排查域名解析问题，优化网络性能和稳定性。</a:t>
                  </a:r>
                  <a:endParaRPr lang="en-US" dirty="0"/>
                </a:p>
              </p:txBody>
            </p:sp>
          </p:grpSp>
          <p:sp>
            <p:nvSpPr>
              <p:cNvPr id="16" name="Number3">
                <a:extLst>
                  <a:ext uri="{FF2B5EF4-FFF2-40B4-BE49-F238E27FC236}">
                    <a16:creationId xmlns:a16="http://schemas.microsoft.com/office/drawing/2014/main" id="{087CB98D-7D82-672E-95E8-365E666E79AF}"/>
                  </a:ext>
                </a:extLst>
              </p:cNvPr>
              <p:cNvSpPr txBox="1"/>
              <p:nvPr/>
            </p:nvSpPr>
            <p:spPr>
              <a:xfrm>
                <a:off x="1157158" y="4054743"/>
                <a:ext cx="486885" cy="347761"/>
              </a:xfrm>
              <a:prstGeom prst="ellipse">
                <a:avLst/>
              </a:prstGeom>
              <a:solidFill>
                <a:schemeClr val="accent1"/>
              </a:solidFill>
            </p:spPr>
            <p:txBody>
              <a:bodyPr wrap="none" lIns="108000" tIns="108000" rIns="108000" bIns="108000" rtlCol="0" anchor="ctr" anchorCtr="0">
                <a:noAutofit/>
              </a:bodyPr>
              <a:lstStyle>
                <a:defPPr>
                  <a:defRPr lang="zh-CN"/>
                </a:defPPr>
                <a:lvl1pPr algn="ctr">
                  <a:defRPr kumimoji="1" sz="2800" b="1">
                    <a:solidFill>
                      <a:schemeClr val="bg1"/>
                    </a:solidFill>
                    <a:cs typeface="+mn-ea"/>
                  </a:defRPr>
                </a:lvl1pPr>
              </a:lstStyle>
              <a:p>
                <a:r>
                  <a:rPr lang="en-US" altLang="zh-CN" sz="1600" b="0" dirty="0">
                    <a:solidFill>
                      <a:srgbClr val="FFFFFF"/>
                    </a:solidFill>
                    <a:sym typeface="+mn-lt"/>
                  </a:rPr>
                  <a:t>3</a:t>
                </a:r>
                <a:endParaRPr lang="zh-CN" altLang="en-US" sz="1600" b="0" dirty="0">
                  <a:solidFill>
                    <a:srgbClr val="FFFFFF"/>
                  </a:solidFill>
                  <a:sym typeface="+mn-lt"/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4BA1E8AA-4D05-BA85-9E4E-767EF356C8D8}"/>
                </a:ext>
              </a:extLst>
            </p:cNvPr>
            <p:cNvGrpSpPr/>
            <p:nvPr/>
          </p:nvGrpSpPr>
          <p:grpSpPr>
            <a:xfrm>
              <a:off x="4188898" y="4972154"/>
              <a:ext cx="7330001" cy="1105797"/>
              <a:chOff x="1157158" y="5146762"/>
              <a:chExt cx="9913518" cy="1068202"/>
            </a:xfrm>
          </p:grpSpPr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B56910DA-AEC6-6932-A1AF-87A46C624AA3}"/>
                  </a:ext>
                </a:extLst>
              </p:cNvPr>
              <p:cNvGrpSpPr/>
              <p:nvPr/>
            </p:nvGrpSpPr>
            <p:grpSpPr>
              <a:xfrm>
                <a:off x="1644043" y="5146762"/>
                <a:ext cx="9426633" cy="1068202"/>
                <a:chOff x="1644043" y="5146762"/>
                <a:chExt cx="9426633" cy="1068202"/>
              </a:xfrm>
            </p:grpSpPr>
            <p:sp>
              <p:nvSpPr>
                <p:cNvPr id="13" name="Bullet4">
                  <a:extLst>
                    <a:ext uri="{FF2B5EF4-FFF2-40B4-BE49-F238E27FC236}">
                      <a16:creationId xmlns:a16="http://schemas.microsoft.com/office/drawing/2014/main" id="{78B2198E-BB56-6D8C-823B-EF5AAFEFAF3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682692" y="5146762"/>
                  <a:ext cx="9387984" cy="46017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 anchorCtr="0">
                  <a:normAutofit/>
                </a:bodyPr>
                <a:lstStyle/>
                <a:p>
                  <a:r>
                    <a:rPr kumimoji="1" lang="zh-CN" altLang="en-US" b="1" dirty="0">
                      <a:solidFill>
                        <a:schemeClr val="tx1"/>
                      </a:solidFill>
                      <a:cs typeface="+mn-ea"/>
                      <a:sym typeface="+mn-lt"/>
                    </a:rPr>
                    <a:t>刷新网络配置</a:t>
                  </a:r>
                  <a:endParaRPr lang="en-US" dirty="0"/>
                </a:p>
              </p:txBody>
            </p:sp>
            <p:sp>
              <p:nvSpPr>
                <p:cNvPr id="14" name="Text4">
                  <a:extLst>
                    <a:ext uri="{FF2B5EF4-FFF2-40B4-BE49-F238E27FC236}">
                      <a16:creationId xmlns:a16="http://schemas.microsoft.com/office/drawing/2014/main" id="{CE2FC921-7AE9-CAFD-67D7-985AF7578EB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644043" y="5557160"/>
                  <a:ext cx="9387983" cy="65780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kumimoji="1" lang="zh-CN" altLang="en-US" sz="1400" dirty="0" err="1">
                      <a:solidFill>
                        <a:schemeClr val="tx1"/>
                      </a:solidFill>
                      <a:cs typeface="+mn-ea"/>
                      <a:sym typeface="+mn-lt"/>
                    </a:rPr>
                    <a:t>解释如何利用IPconfig /release和/renew参数刷新网络配置，解决动态IP分配相关的网络连接问题。</a:t>
                  </a:r>
                  <a:endParaRPr lang="en-US" dirty="0"/>
                </a:p>
              </p:txBody>
            </p:sp>
          </p:grpSp>
          <p:sp>
            <p:nvSpPr>
              <p:cNvPr id="12" name="Number4">
                <a:extLst>
                  <a:ext uri="{FF2B5EF4-FFF2-40B4-BE49-F238E27FC236}">
                    <a16:creationId xmlns:a16="http://schemas.microsoft.com/office/drawing/2014/main" id="{3057D3DA-6A87-4B5B-9B64-92FCF1DF2706}"/>
                  </a:ext>
                </a:extLst>
              </p:cNvPr>
              <p:cNvSpPr txBox="1"/>
              <p:nvPr/>
            </p:nvSpPr>
            <p:spPr>
              <a:xfrm>
                <a:off x="1157158" y="5319232"/>
                <a:ext cx="486885" cy="347761"/>
              </a:xfrm>
              <a:prstGeom prst="ellipse">
                <a:avLst/>
              </a:prstGeom>
              <a:solidFill>
                <a:schemeClr val="accent1"/>
              </a:solidFill>
            </p:spPr>
            <p:txBody>
              <a:bodyPr wrap="none" lIns="108000" tIns="108000" rIns="108000" bIns="108000" rtlCol="0" anchor="ctr" anchorCtr="0">
                <a:noAutofit/>
              </a:bodyPr>
              <a:lstStyle>
                <a:defPPr>
                  <a:defRPr lang="zh-CN"/>
                </a:defPPr>
                <a:lvl1pPr algn="ctr">
                  <a:defRPr kumimoji="1" sz="2800" b="1">
                    <a:solidFill>
                      <a:schemeClr val="bg1"/>
                    </a:solidFill>
                    <a:cs typeface="+mn-ea"/>
                  </a:defRPr>
                </a:lvl1pPr>
              </a:lstStyle>
              <a:p>
                <a:r>
                  <a:rPr lang="en-US" altLang="zh-CN" sz="1600" b="0" dirty="0">
                    <a:solidFill>
                      <a:srgbClr val="FFFFFF"/>
                    </a:solidFill>
                    <a:sym typeface="+mn-lt"/>
                  </a:rPr>
                  <a:t>4</a:t>
                </a:r>
                <a:endParaRPr lang="zh-CN" altLang="en-US" sz="1600" b="0" dirty="0">
                  <a:solidFill>
                    <a:srgbClr val="FFFFFF"/>
                  </a:solidFill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88671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ip dir="r"/>
        <p:sndAc>
          <p:stSnd>
            <p:snd r:embed="rId2" name="chimes.wav"/>
          </p:stSnd>
        </p:sndAc>
      </p:transition>
    </mc:Choice>
    <mc:Fallback xmlns="">
      <p:transition>
        <p:fade/>
        <p:sndAc>
          <p:stSnd>
            <p:snd r:embed="rId8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主题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9235</TotalTime>
  <Words>3317</Words>
  <Application>Microsoft Office PowerPoint</Application>
  <PresentationFormat>全屏显示(4:3)</PresentationFormat>
  <Paragraphs>366</Paragraphs>
  <Slides>35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4" baseType="lpstr">
      <vt:lpstr>等线</vt:lpstr>
      <vt:lpstr>仿宋</vt:lpstr>
      <vt:lpstr>华文隶书</vt:lpstr>
      <vt:lpstr>宋体</vt:lpstr>
      <vt:lpstr>微软雅黑</vt:lpstr>
      <vt:lpstr>Arial</vt:lpstr>
      <vt:lpstr>Calibri</vt:lpstr>
      <vt:lpstr>Tahoma</vt:lpstr>
      <vt:lpstr>Office 主题</vt:lpstr>
      <vt:lpstr>网络管理常用命令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HZW</dc:creator>
  <cp:lastModifiedBy>Administrator</cp:lastModifiedBy>
  <cp:revision>1171</cp:revision>
  <dcterms:created xsi:type="dcterms:W3CDTF">2014-07-13T02:54:52Z</dcterms:created>
  <dcterms:modified xsi:type="dcterms:W3CDTF">2025-04-15T02:50:24Z</dcterms:modified>
</cp:coreProperties>
</file>

<file path=docProps/thumbnail.jpeg>
</file>